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 id="2147483648" r:id="rId5"/>
    <p:sldMasterId id="2147483653" r:id="rId6"/>
  </p:sldMasterIdLst>
  <p:notesMasterIdLst>
    <p:notesMasterId r:id="rId32"/>
  </p:notesMasterIdLst>
  <p:sldIdLst>
    <p:sldId id="256" r:id="rId7"/>
    <p:sldId id="259"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82" r:id="rId26"/>
    <p:sldId id="281" r:id="rId27"/>
    <p:sldId id="280" r:id="rId28"/>
    <p:sldId id="279" r:id="rId29"/>
    <p:sldId id="269" r:id="rId30"/>
    <p:sldId id="284"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2" d="100"/>
          <a:sy n="62" d="100"/>
        </p:scale>
        <p:origin x="7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9T11:01:47.8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1 449,'262'-2,"285"4,-298 21,-33-2,274-18,-245-6,1928 3,-1779 34,-54-1,59-12,-245-16,60 5,-3-4,-56-3,-46 8,37 0,-93-11,414 13,-373-5,164-7,-101-25,-144 20,0 0,-1-1,1-1,-1 0,0 0,0-2,-1 1,0-1,0-1,-1 0,15-17,-23 24,0 0,0 0,-1-1,1 1,-1-1,1 1,-1-1,0 1,0-1,0 0,0 0,-1 1,1-1,-1 0,0 0,1 0,-1 0,0 0,-1 1,0-6,0 4,-1 1,0-1,1 1,-1 0,-1-1,1 1,0 0,-1 0,0 0,1 1,-1-1,0 1,-5-4,-6-2,-1-1,-1 2,1 0,-1 1,-25-7,-15 1,-1 3,0 1,0 3,-85 4,-420-11,288 3,-38-5,74-1,32 4,-129-7,78 6,217 7,-73-18,-4-1,-348-29,292 35,-310-14,-100-11,559 40,-247-17,76 9,0 0,137 11,13-1,0 1,0 3,1 1,-87 21,-146 37,236-54,-63 16,73-15,-1-1,0-2,-61 4,-573-11,647 2,0 1,0 1,1 1,-20 6,15-3,-47 6,-66-7,103-6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B0BDF-F1EE-4987-91B0-29D704A4C2A6}" type="datetimeFigureOut">
              <a:rPr lang="nb-NO" smtClean="0"/>
              <a:t>19.04.2024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54F57-0087-4631-8528-68CB169EAA2D}" type="slidenum">
              <a:rPr lang="nb-NO" smtClean="0"/>
              <a:t>‹#›</a:t>
            </a:fld>
            <a:endParaRPr lang="nb-NO"/>
          </a:p>
        </p:txBody>
      </p:sp>
    </p:spTree>
    <p:extLst>
      <p:ext uri="{BB962C8B-B14F-4D97-AF65-F5344CB8AC3E}">
        <p14:creationId xmlns:p14="http://schemas.microsoft.com/office/powerpoint/2010/main" val="201897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452F0D6-F3CA-9244-87F9-C377494E1714}" type="slidenum">
              <a:rPr lang="nb-NO" smtClean="0"/>
              <a:t>1</a:t>
            </a:fld>
            <a:endParaRPr lang="nb-NO"/>
          </a:p>
        </p:txBody>
      </p:sp>
    </p:spTree>
    <p:extLst>
      <p:ext uri="{BB962C8B-B14F-4D97-AF65-F5344CB8AC3E}">
        <p14:creationId xmlns:p14="http://schemas.microsoft.com/office/powerpoint/2010/main" val="1991509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10</a:t>
            </a:fld>
            <a:endParaRPr lang="nb-NO"/>
          </a:p>
        </p:txBody>
      </p:sp>
    </p:spTree>
    <p:extLst>
      <p:ext uri="{BB962C8B-B14F-4D97-AF65-F5344CB8AC3E}">
        <p14:creationId xmlns:p14="http://schemas.microsoft.com/office/powerpoint/2010/main" val="318629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effectLst/>
                <a:latin typeface="Calibri" panose="020F0502020204030204" pitchFamily="34" charset="0"/>
                <a:ea typeface="Calibri" panose="020F0502020204030204" pitchFamily="34" charset="0"/>
              </a:rPr>
              <a:t>Mottatt fra Petter/Documaster. Når det kommer til de konkrete feltene du nevner:</a:t>
            </a:r>
          </a:p>
          <a:p>
            <a:pPr marL="342900" lvl="0" indent="-342900">
              <a:lnSpc>
                <a:spcPct val="105000"/>
              </a:lnSpc>
              <a:buFont typeface="+mj-lt"/>
              <a:buAutoNum type="arabicPeriod"/>
            </a:pPr>
            <a:r>
              <a:rPr lang="nb-NO" sz="1100" dirty="0">
                <a:effectLst/>
                <a:latin typeface="Calibri" panose="020F0502020204030204" pitchFamily="34" charset="0"/>
                <a:ea typeface="Times New Roman" panose="02020603050405020304" pitchFamily="18" charset="0"/>
              </a:rPr>
              <a:t>Dokumentdato – N5 M103 </a:t>
            </a:r>
            <a:r>
              <a:rPr lang="nb-NO" sz="1100" dirty="0" err="1">
                <a:effectLst/>
                <a:latin typeface="Calibri" panose="020F0502020204030204" pitchFamily="34" charset="0"/>
                <a:ea typeface="Times New Roman" panose="02020603050405020304" pitchFamily="18" charset="0"/>
              </a:rPr>
              <a:t>dokumentetsDato</a:t>
            </a:r>
            <a:endParaRPr lang="nb-NO" sz="1100" dirty="0">
              <a:effectLst/>
              <a:latin typeface="Calibri" panose="020F0502020204030204" pitchFamily="34" charset="0"/>
              <a:ea typeface="Calibri" panose="020F0502020204030204" pitchFamily="34" charset="0"/>
            </a:endParaRPr>
          </a:p>
          <a:p>
            <a:pPr marL="742950" lvl="1" indent="-285750">
              <a:lnSpc>
                <a:spcPct val="105000"/>
              </a:lnSpc>
              <a:buFont typeface="+mj-lt"/>
              <a:buAutoNum type="alphaLcPeriod"/>
            </a:pPr>
            <a:r>
              <a:rPr lang="nb-NO" sz="1100" dirty="0">
                <a:effectLst/>
                <a:latin typeface="Calibri" panose="020F0502020204030204" pitchFamily="34" charset="0"/>
                <a:ea typeface="Times New Roman" panose="02020603050405020304" pitchFamily="18" charset="0"/>
              </a:rPr>
              <a:t>Feltet er ikke obligatorisk, og kan stå ubenyttet. Gitt at man ikke har reell dato å fylle det med, vil jeg anbefale å la det være som det er.</a:t>
            </a:r>
            <a:endParaRPr lang="nb-NO" sz="1100" dirty="0">
              <a:effectLst/>
              <a:latin typeface="Calibri" panose="020F0502020204030204" pitchFamily="34" charset="0"/>
              <a:ea typeface="Calibri" panose="020F0502020204030204" pitchFamily="34" charset="0"/>
            </a:endParaRPr>
          </a:p>
          <a:p>
            <a:pPr marL="342900" lvl="0" indent="-342900">
              <a:lnSpc>
                <a:spcPct val="105000"/>
              </a:lnSpc>
              <a:buFont typeface="+mj-lt"/>
              <a:buAutoNum type="arabicPeriod"/>
            </a:pPr>
            <a:r>
              <a:rPr lang="nb-NO" sz="1100" dirty="0">
                <a:effectLst/>
                <a:latin typeface="Calibri" panose="020F0502020204030204" pitchFamily="34" charset="0"/>
                <a:ea typeface="Times New Roman" panose="02020603050405020304" pitchFamily="18" charset="0"/>
              </a:rPr>
              <a:t>Mottatt dato – N5 M104 </a:t>
            </a:r>
            <a:r>
              <a:rPr lang="nb-NO" sz="1100" dirty="0" err="1">
                <a:effectLst/>
                <a:latin typeface="Calibri" panose="020F0502020204030204" pitchFamily="34" charset="0"/>
                <a:ea typeface="Times New Roman" panose="02020603050405020304" pitchFamily="18" charset="0"/>
              </a:rPr>
              <a:t>mottattDato</a:t>
            </a:r>
            <a:endParaRPr lang="nb-NO" sz="1100" dirty="0">
              <a:effectLst/>
              <a:latin typeface="Calibri" panose="020F0502020204030204" pitchFamily="34" charset="0"/>
              <a:ea typeface="Calibri" panose="020F0502020204030204" pitchFamily="34" charset="0"/>
            </a:endParaRPr>
          </a:p>
          <a:p>
            <a:pPr marL="742950" lvl="1" indent="-285750">
              <a:lnSpc>
                <a:spcPct val="105000"/>
              </a:lnSpc>
              <a:buFont typeface="+mj-lt"/>
              <a:buAutoNum type="alphaLcPeriod"/>
            </a:pPr>
            <a:r>
              <a:rPr lang="nb-NO" sz="1100" dirty="0">
                <a:effectLst/>
                <a:latin typeface="Calibri" panose="020F0502020204030204" pitchFamily="34" charset="0"/>
                <a:ea typeface="Times New Roman" panose="02020603050405020304" pitchFamily="18" charset="0"/>
              </a:rPr>
              <a:t>Feltet er ikke obligatorisk, og kan stå ubenyttet. Gitt at man ikke har reell dato å fylle det med, vil jeg anbefale å la det stå som det er.</a:t>
            </a:r>
            <a:endParaRPr lang="nb-NO" sz="1100" dirty="0">
              <a:effectLst/>
              <a:latin typeface="Calibri" panose="020F0502020204030204" pitchFamily="34" charset="0"/>
              <a:ea typeface="Calibri" panose="020F0502020204030204" pitchFamily="34" charset="0"/>
            </a:endParaRPr>
          </a:p>
          <a:p>
            <a:pPr marL="342900" lvl="0" indent="-342900">
              <a:lnSpc>
                <a:spcPct val="105000"/>
              </a:lnSpc>
              <a:buFont typeface="+mj-lt"/>
              <a:buAutoNum type="arabicPeriod"/>
            </a:pPr>
            <a:r>
              <a:rPr lang="nb-NO" sz="1100" dirty="0">
                <a:effectLst/>
                <a:latin typeface="Calibri" panose="020F0502020204030204" pitchFamily="34" charset="0"/>
                <a:ea typeface="Times New Roman" panose="02020603050405020304" pitchFamily="18" charset="0"/>
              </a:rPr>
              <a:t>Avskrevet dato – N5 M617 avskrivningsdato</a:t>
            </a:r>
            <a:endParaRPr lang="nb-NO" sz="1100" dirty="0">
              <a:effectLst/>
              <a:latin typeface="Calibri" panose="020F0502020204030204" pitchFamily="34" charset="0"/>
              <a:ea typeface="Calibri" panose="020F0502020204030204" pitchFamily="34" charset="0"/>
            </a:endParaRPr>
          </a:p>
          <a:p>
            <a:pPr marL="742950" lvl="1" indent="-285750">
              <a:lnSpc>
                <a:spcPct val="105000"/>
              </a:lnSpc>
              <a:buFont typeface="+mj-lt"/>
              <a:buAutoNum type="alphaLcPeriod"/>
            </a:pPr>
            <a:r>
              <a:rPr lang="nb-NO" sz="1100" dirty="0">
                <a:effectLst/>
                <a:latin typeface="Calibri" panose="020F0502020204030204" pitchFamily="34" charset="0"/>
                <a:ea typeface="Times New Roman" panose="02020603050405020304" pitchFamily="18" charset="0"/>
              </a:rPr>
              <a:t>Feltet er betinget obligatorisk, og må fylles. Gitt at man ikke har reell dato å berike med, vil en standard-dato i migreringsprosessen være tilsvarende som en fiktiv dato tillagt av dere. Det vil være opp til dere om dere ønsker å berike med noe eller ikke.</a:t>
            </a:r>
            <a:endParaRPr lang="nb-NO" sz="1100" dirty="0">
              <a:effectLst/>
              <a:latin typeface="Calibri" panose="020F0502020204030204" pitchFamily="34" charset="0"/>
              <a:ea typeface="Calibri" panose="020F0502020204030204" pitchFamily="34" charset="0"/>
            </a:endParaRPr>
          </a:p>
          <a:p>
            <a:pPr marL="342900" lvl="0" indent="-342900">
              <a:lnSpc>
                <a:spcPct val="105000"/>
              </a:lnSpc>
              <a:buFont typeface="+mj-lt"/>
              <a:buAutoNum type="arabicPeriod"/>
            </a:pPr>
            <a:r>
              <a:rPr lang="nb-NO" sz="1100" dirty="0">
                <a:effectLst/>
                <a:latin typeface="Calibri" panose="020F0502020204030204" pitchFamily="34" charset="0"/>
                <a:ea typeface="Times New Roman" panose="02020603050405020304" pitchFamily="18" charset="0"/>
              </a:rPr>
              <a:t>Dokumenttype vedtak/endelig vedtak – dokumentdato</a:t>
            </a:r>
            <a:endParaRPr lang="nb-NO" sz="1100" dirty="0">
              <a:effectLst/>
              <a:latin typeface="Calibri" panose="020F0502020204030204" pitchFamily="34" charset="0"/>
              <a:ea typeface="Calibri" panose="020F0502020204030204" pitchFamily="34" charset="0"/>
            </a:endParaRPr>
          </a:p>
          <a:p>
            <a:pPr marL="742950" lvl="1" indent="-285750">
              <a:lnSpc>
                <a:spcPct val="105000"/>
              </a:lnSpc>
              <a:spcAft>
                <a:spcPts val="800"/>
              </a:spcAft>
              <a:buFont typeface="+mj-lt"/>
              <a:buAutoNum type="alphaLcPeriod"/>
            </a:pPr>
            <a:r>
              <a:rPr lang="nb-NO" sz="1100" dirty="0">
                <a:effectLst/>
                <a:latin typeface="Calibri" panose="020F0502020204030204" pitchFamily="34" charset="0"/>
                <a:ea typeface="Times New Roman" panose="02020603050405020304" pitchFamily="18" charset="0"/>
              </a:rPr>
              <a:t>Samme som punkt 1 – M103.</a:t>
            </a:r>
            <a:endParaRPr lang="nb-NO" sz="1100" dirty="0">
              <a:effectLst/>
              <a:latin typeface="Calibri" panose="020F0502020204030204" pitchFamily="34" charset="0"/>
              <a:ea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36854F57-0087-4631-8528-68CB169EAA2D}" type="slidenum">
              <a:rPr lang="nb-NO" smtClean="0"/>
              <a:t>13</a:t>
            </a:fld>
            <a:endParaRPr lang="nb-NO"/>
          </a:p>
        </p:txBody>
      </p:sp>
    </p:spTree>
    <p:extLst>
      <p:ext uri="{BB962C8B-B14F-4D97-AF65-F5344CB8AC3E}">
        <p14:creationId xmlns:p14="http://schemas.microsoft.com/office/powerpoint/2010/main" val="3701982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24</a:t>
            </a:fld>
            <a:endParaRPr lang="nb-NO"/>
          </a:p>
        </p:txBody>
      </p:sp>
    </p:spTree>
    <p:extLst>
      <p:ext uri="{BB962C8B-B14F-4D97-AF65-F5344CB8AC3E}">
        <p14:creationId xmlns:p14="http://schemas.microsoft.com/office/powerpoint/2010/main" val="96669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2</a:t>
            </a:fld>
            <a:endParaRPr lang="nb-NO"/>
          </a:p>
        </p:txBody>
      </p:sp>
    </p:spTree>
    <p:extLst>
      <p:ext uri="{BB962C8B-B14F-4D97-AF65-F5344CB8AC3E}">
        <p14:creationId xmlns:p14="http://schemas.microsoft.com/office/powerpoint/2010/main" val="356155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3</a:t>
            </a:fld>
            <a:endParaRPr lang="nb-NO"/>
          </a:p>
        </p:txBody>
      </p:sp>
    </p:spTree>
    <p:extLst>
      <p:ext uri="{BB962C8B-B14F-4D97-AF65-F5344CB8AC3E}">
        <p14:creationId xmlns:p14="http://schemas.microsoft.com/office/powerpoint/2010/main" val="118224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4</a:t>
            </a:fld>
            <a:endParaRPr lang="nb-NO"/>
          </a:p>
        </p:txBody>
      </p:sp>
    </p:spTree>
    <p:extLst>
      <p:ext uri="{BB962C8B-B14F-4D97-AF65-F5344CB8AC3E}">
        <p14:creationId xmlns:p14="http://schemas.microsoft.com/office/powerpoint/2010/main" val="103936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5</a:t>
            </a:fld>
            <a:endParaRPr lang="nb-NO"/>
          </a:p>
        </p:txBody>
      </p:sp>
    </p:spTree>
    <p:extLst>
      <p:ext uri="{BB962C8B-B14F-4D97-AF65-F5344CB8AC3E}">
        <p14:creationId xmlns:p14="http://schemas.microsoft.com/office/powerpoint/2010/main" val="60144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6</a:t>
            </a:fld>
            <a:endParaRPr lang="nb-NO"/>
          </a:p>
        </p:txBody>
      </p:sp>
    </p:spTree>
    <p:extLst>
      <p:ext uri="{BB962C8B-B14F-4D97-AF65-F5344CB8AC3E}">
        <p14:creationId xmlns:p14="http://schemas.microsoft.com/office/powerpoint/2010/main" val="137330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7</a:t>
            </a:fld>
            <a:endParaRPr lang="nb-NO"/>
          </a:p>
        </p:txBody>
      </p:sp>
    </p:spTree>
    <p:extLst>
      <p:ext uri="{BB962C8B-B14F-4D97-AF65-F5344CB8AC3E}">
        <p14:creationId xmlns:p14="http://schemas.microsoft.com/office/powerpoint/2010/main" val="1394771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8</a:t>
            </a:fld>
            <a:endParaRPr lang="nb-NO"/>
          </a:p>
        </p:txBody>
      </p:sp>
    </p:spTree>
    <p:extLst>
      <p:ext uri="{BB962C8B-B14F-4D97-AF65-F5344CB8AC3E}">
        <p14:creationId xmlns:p14="http://schemas.microsoft.com/office/powerpoint/2010/main" val="103800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9</a:t>
            </a:fld>
            <a:endParaRPr lang="nb-NO"/>
          </a:p>
        </p:txBody>
      </p:sp>
    </p:spTree>
    <p:extLst>
      <p:ext uri="{BB962C8B-B14F-4D97-AF65-F5344CB8AC3E}">
        <p14:creationId xmlns:p14="http://schemas.microsoft.com/office/powerpoint/2010/main" val="261436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4/19/2024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161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4/19/2024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368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4/19/2024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303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Tittel 6"/>
          <p:cNvSpPr>
            <a:spLocks noGrp="1"/>
          </p:cNvSpPr>
          <p:nvPr>
            <p:ph type="title"/>
          </p:nvPr>
        </p:nvSpPr>
        <p:spPr>
          <a:xfrm>
            <a:off x="737461" y="4439589"/>
            <a:ext cx="10515600" cy="642265"/>
          </a:xfrm>
          <a:prstGeom prst="rect">
            <a:avLst/>
          </a:prstGeom>
        </p:spPr>
        <p:txBody>
          <a:bodyPr>
            <a:normAutofit/>
          </a:bodyPr>
          <a:lstStyle>
            <a:lvl1pPr>
              <a:defRPr baseline="0"/>
            </a:lvl1pPr>
          </a:lstStyle>
          <a:p>
            <a:r>
              <a:rPr lang="nb-NO"/>
              <a:t>Klikk for å redigere tittelstil</a:t>
            </a:r>
            <a:endParaRPr lang="nb-NO" dirty="0"/>
          </a:p>
        </p:txBody>
      </p:sp>
    </p:spTree>
    <p:extLst>
      <p:ext uri="{BB962C8B-B14F-4D97-AF65-F5344CB8AC3E}">
        <p14:creationId xmlns:p14="http://schemas.microsoft.com/office/powerpoint/2010/main" val="41452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19.04.2024</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4859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4/19/2024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774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4/19/2024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745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4/19/2024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152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4/19/2024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831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4/19/2024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985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4/19/2024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366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4/19/2024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8770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4/19/2024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889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4/19/2024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62632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ktangel 10"/>
          <p:cNvSpPr/>
          <p:nvPr/>
        </p:nvSpPr>
        <p:spPr>
          <a:xfrm>
            <a:off x="0" y="3985591"/>
            <a:ext cx="12191999" cy="2524539"/>
          </a:xfrm>
          <a:prstGeom prst="rect">
            <a:avLst/>
          </a:prstGeom>
          <a:solidFill>
            <a:schemeClr val="bg1">
              <a:alpha val="757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p:nvPicPr>
        <p:blipFill>
          <a:blip r:embed="rId3"/>
          <a:srcRect/>
          <a:stretch/>
        </p:blipFill>
        <p:spPr>
          <a:xfrm>
            <a:off x="938643" y="5522414"/>
            <a:ext cx="2043750" cy="693415"/>
          </a:xfrm>
          <a:prstGeom prst="rect">
            <a:avLst/>
          </a:prstGeom>
          <a:noFill/>
        </p:spPr>
      </p:pic>
      <p:pic>
        <p:nvPicPr>
          <p:cNvPr id="13" name="Bilde 12"/>
          <p:cNvPicPr>
            <a:picLocks noChangeAspect="1"/>
          </p:cNvPicPr>
          <p:nvPr/>
        </p:nvPicPr>
        <p:blipFill>
          <a:blip r:embed="rId4"/>
          <a:srcRect/>
          <a:stretch/>
        </p:blipFill>
        <p:spPr>
          <a:xfrm>
            <a:off x="9928808" y="6004489"/>
            <a:ext cx="1627407" cy="204047"/>
          </a:xfrm>
          <a:prstGeom prst="rect">
            <a:avLst/>
          </a:prstGeom>
          <a:noFill/>
        </p:spPr>
      </p:pic>
      <p:cxnSp>
        <p:nvCxnSpPr>
          <p:cNvPr id="10" name="Rett linje 9"/>
          <p:cNvCxnSpPr/>
          <p:nvPr/>
        </p:nvCxnSpPr>
        <p:spPr>
          <a:xfrm>
            <a:off x="938643" y="5247860"/>
            <a:ext cx="10617573" cy="0"/>
          </a:xfrm>
          <a:prstGeom prst="line">
            <a:avLst/>
          </a:prstGeom>
          <a:solidFill>
            <a:schemeClr val="bg1">
              <a:alpha val="31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0784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68014044"/>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customXml" Target="../ink/ink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a:stretch>
        </a:blipFill>
        <a:effectLst/>
      </p:bgPr>
    </p:bg>
    <p:spTree>
      <p:nvGrpSpPr>
        <p:cNvPr id="1" name=""/>
        <p:cNvGrpSpPr/>
        <p:nvPr/>
      </p:nvGrpSpPr>
      <p:grpSpPr>
        <a:xfrm>
          <a:off x="0" y="0"/>
          <a:ext cx="0" cy="0"/>
          <a:chOff x="0" y="0"/>
          <a:chExt cx="0" cy="0"/>
        </a:xfrm>
      </p:grpSpPr>
      <p:sp>
        <p:nvSpPr>
          <p:cNvPr id="4" name="Tittel 6"/>
          <p:cNvSpPr>
            <a:spLocks noGrp="1"/>
          </p:cNvSpPr>
          <p:nvPr>
            <p:ph type="title"/>
          </p:nvPr>
        </p:nvSpPr>
        <p:spPr>
          <a:xfrm>
            <a:off x="1031929" y="4186990"/>
            <a:ext cx="10878518" cy="902614"/>
          </a:xfrm>
          <a:prstGeom prst="rect">
            <a:avLst/>
          </a:prstGeom>
        </p:spPr>
        <p:txBody>
          <a:bodyPr>
            <a:normAutofit fontScale="90000"/>
          </a:bodyPr>
          <a:lstStyle>
            <a:lvl1pPr>
              <a:defRPr baseline="0"/>
            </a:lvl1pPr>
          </a:lstStyle>
          <a:p>
            <a:pPr algn="ctr"/>
            <a:r>
              <a:rPr lang="nb-NO" dirty="0"/>
              <a:t>Avslutning av produksjonsbase – P360</a:t>
            </a:r>
            <a:br>
              <a:rPr lang="nb-NO" dirty="0"/>
            </a:br>
            <a:r>
              <a:rPr lang="nb-NO" dirty="0"/>
              <a:t>Tips – Bruke Søk</a:t>
            </a:r>
            <a:br>
              <a:rPr lang="nb-NO" dirty="0"/>
            </a:br>
            <a:endParaRPr lang="nb-NO" dirty="0"/>
          </a:p>
        </p:txBody>
      </p:sp>
    </p:spTree>
    <p:extLst>
      <p:ext uri="{BB962C8B-B14F-4D97-AF65-F5344CB8AC3E}">
        <p14:creationId xmlns:p14="http://schemas.microsoft.com/office/powerpoint/2010/main" val="14823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EAF53ABD-52B0-84A2-0049-6A38714EB40F}"/>
              </a:ext>
            </a:extLst>
          </p:cNvPr>
          <p:cNvSpPr>
            <a:spLocks noGrp="1"/>
          </p:cNvSpPr>
          <p:nvPr>
            <p:ph sz="half" idx="1"/>
          </p:nvPr>
        </p:nvSpPr>
        <p:spPr/>
        <p:txBody>
          <a:bodyPr>
            <a:normAutofit/>
          </a:bodyPr>
          <a:lstStyle/>
          <a:p>
            <a:pPr marL="800100" lvl="1" indent="-342900">
              <a:buFont typeface="Arial" panose="020B0604020202020204" pitchFamily="34" charset="0"/>
              <a:buChar char="•"/>
            </a:pPr>
            <a:endParaRPr lang="nb-NO" sz="2800" dirty="0">
              <a:solidFill>
                <a:schemeClr val="tx1"/>
              </a:solidFill>
            </a:endParaRPr>
          </a:p>
          <a:p>
            <a:pPr marL="800100" lvl="1" indent="-342900">
              <a:buFont typeface="Arial" panose="020B0604020202020204" pitchFamily="34" charset="0"/>
              <a:buChar char="•"/>
            </a:pPr>
            <a:endParaRPr lang="nb-NO" sz="2800" dirty="0"/>
          </a:p>
        </p:txBody>
      </p:sp>
      <p:sp>
        <p:nvSpPr>
          <p:cNvPr id="7" name="Plassholder for innhold 6">
            <a:extLst>
              <a:ext uri="{FF2B5EF4-FFF2-40B4-BE49-F238E27FC236}">
                <a16:creationId xmlns:a16="http://schemas.microsoft.com/office/drawing/2014/main" id="{DFA17D05-A043-0B11-B71D-4C149C40964E}"/>
              </a:ext>
            </a:extLst>
          </p:cNvPr>
          <p:cNvSpPr>
            <a:spLocks noGrp="1"/>
          </p:cNvSpPr>
          <p:nvPr>
            <p:ph sz="half" idx="2"/>
          </p:nvPr>
        </p:nvSpPr>
        <p:spPr>
          <a:xfrm>
            <a:off x="838200" y="575035"/>
            <a:ext cx="10515600" cy="5601928"/>
          </a:xfrm>
        </p:spPr>
        <p:txBody>
          <a:bodyPr>
            <a:normAutofit/>
          </a:bodyPr>
          <a:lstStyle/>
          <a:p>
            <a:pPr marL="457200" lvl="1" indent="0">
              <a:buNone/>
            </a:pPr>
            <a:r>
              <a:rPr lang="nb-NO" sz="2800" b="1" dirty="0"/>
              <a:t>Filformater</a:t>
            </a:r>
            <a:endParaRPr lang="nb-NO" sz="2800" dirty="0"/>
          </a:p>
          <a:p>
            <a:pPr marL="457200" lvl="1" indent="0">
              <a:buNone/>
            </a:pPr>
            <a:endParaRPr lang="nb-NO" sz="2800" b="1" dirty="0"/>
          </a:p>
          <a:p>
            <a:pPr marL="457200" lvl="1" indent="0">
              <a:buNone/>
            </a:pPr>
            <a:r>
              <a:rPr lang="nb-NO" sz="2800" dirty="0"/>
              <a:t>Kan søke opp ugyldige filformater under Avanser søk – Fil og bruke feltet:</a:t>
            </a:r>
          </a:p>
          <a:p>
            <a:pPr marL="457200" lvl="1" indent="0">
              <a:buNone/>
            </a:pPr>
            <a:endParaRPr lang="nb-NO" sz="2800" dirty="0"/>
          </a:p>
          <a:p>
            <a:pPr marL="457200" lvl="1" indent="0">
              <a:buNone/>
            </a:pPr>
            <a:endParaRPr lang="nb-NO" sz="2800" dirty="0"/>
          </a:p>
          <a:p>
            <a:pPr marL="457200" lvl="1" indent="0">
              <a:buNone/>
            </a:pPr>
            <a:r>
              <a:rPr lang="nb-NO" sz="2800" dirty="0"/>
              <a:t>Kan også legge til status (dokument) og søke på Journalført/Arkivert.</a:t>
            </a:r>
          </a:p>
          <a:p>
            <a:pPr marL="457200" lvl="1" indent="0">
              <a:buNone/>
            </a:pPr>
            <a:r>
              <a:rPr lang="nb-NO" sz="2800" dirty="0"/>
              <a:t>Tidligere opplyst om at mange har Outlook filer – MSG filer. Disse må konverteres til PDF/A.</a:t>
            </a:r>
          </a:p>
          <a:p>
            <a:pPr marL="457200" lvl="1" indent="0">
              <a:buNone/>
            </a:pPr>
            <a:endParaRPr lang="nb-NO" sz="2800" dirty="0"/>
          </a:p>
        </p:txBody>
      </p:sp>
      <p:pic>
        <p:nvPicPr>
          <p:cNvPr id="3" name="Bilde 2">
            <a:extLst>
              <a:ext uri="{FF2B5EF4-FFF2-40B4-BE49-F238E27FC236}">
                <a16:creationId xmlns:a16="http://schemas.microsoft.com/office/drawing/2014/main" id="{6490B891-20E6-B999-60A0-6AA17A13EA5A}"/>
              </a:ext>
            </a:extLst>
          </p:cNvPr>
          <p:cNvPicPr>
            <a:picLocks noChangeAspect="1"/>
          </p:cNvPicPr>
          <p:nvPr/>
        </p:nvPicPr>
        <p:blipFill>
          <a:blip r:embed="rId3"/>
          <a:stretch>
            <a:fillRect/>
          </a:stretch>
        </p:blipFill>
        <p:spPr>
          <a:xfrm>
            <a:off x="1315183" y="2370384"/>
            <a:ext cx="5181599" cy="621792"/>
          </a:xfrm>
          <a:prstGeom prst="rect">
            <a:avLst/>
          </a:prstGeom>
        </p:spPr>
      </p:pic>
    </p:spTree>
    <p:extLst>
      <p:ext uri="{BB962C8B-B14F-4D97-AF65-F5344CB8AC3E}">
        <p14:creationId xmlns:p14="http://schemas.microsoft.com/office/powerpoint/2010/main" val="115444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346ACB-9072-B6C0-3BBB-9F67CDF5733C}"/>
              </a:ext>
            </a:extLst>
          </p:cNvPr>
          <p:cNvSpPr>
            <a:spLocks noGrp="1"/>
          </p:cNvSpPr>
          <p:nvPr>
            <p:ph type="title"/>
          </p:nvPr>
        </p:nvSpPr>
        <p:spPr>
          <a:xfrm>
            <a:off x="838200" y="365126"/>
            <a:ext cx="10515600" cy="1010914"/>
          </a:xfrm>
        </p:spPr>
        <p:txBody>
          <a:bodyPr/>
          <a:lstStyle/>
          <a:p>
            <a:r>
              <a:rPr lang="nb-NO" b="1" dirty="0"/>
              <a:t>Dokumenter</a:t>
            </a:r>
          </a:p>
        </p:txBody>
      </p:sp>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1455938"/>
            <a:ext cx="10515600" cy="4721025"/>
          </a:xfrm>
        </p:spPr>
        <p:txBody>
          <a:bodyPr>
            <a:normAutofit/>
          </a:bodyPr>
          <a:lstStyle/>
          <a:p>
            <a:pPr marL="0" indent="0">
              <a:buNone/>
            </a:pPr>
            <a:r>
              <a:rPr lang="nb-NO" b="1" dirty="0"/>
              <a:t>Dokumenter som mangler fil</a:t>
            </a:r>
            <a:r>
              <a:rPr lang="nb-NO" dirty="0"/>
              <a:t> – dokumenter som har status «Arkivert» bør ha fil(er), såfremt man ikke kun skal lagre metadata. Finne dokumenter uten filer </a:t>
            </a:r>
            <a:r>
              <a:rPr lang="nb-NO" dirty="0">
                <a:sym typeface="Wingdings" panose="05000000000000000000" pitchFamily="2" charset="2"/>
              </a:rPr>
              <a:t> Avansert søk – Dokumenter.</a:t>
            </a:r>
          </a:p>
          <a:p>
            <a:pPr marL="0" indent="0">
              <a:buNone/>
            </a:pPr>
            <a:r>
              <a:rPr lang="nb-NO" dirty="0">
                <a:sym typeface="Wingdings" panose="05000000000000000000" pitchFamily="2" charset="2"/>
              </a:rPr>
              <a:t>Kan angi </a:t>
            </a:r>
            <a:r>
              <a:rPr lang="nb-NO" dirty="0" err="1">
                <a:sym typeface="Wingdings" panose="05000000000000000000" pitchFamily="2" charset="2"/>
              </a:rPr>
              <a:t>staus</a:t>
            </a:r>
            <a:r>
              <a:rPr lang="nb-NO" dirty="0">
                <a:sym typeface="Wingdings" panose="05000000000000000000" pitchFamily="2" charset="2"/>
              </a:rPr>
              <a:t>: A – Arkivert </a:t>
            </a:r>
          </a:p>
          <a:p>
            <a:pPr marL="0" indent="0">
              <a:buNone/>
            </a:pPr>
            <a:r>
              <a:rPr lang="nb-NO" dirty="0">
                <a:sym typeface="Wingdings" panose="05000000000000000000" pitchFamily="2" charset="2"/>
              </a:rPr>
              <a:t>Legg så til søkefelt </a:t>
            </a:r>
            <a:r>
              <a:rPr lang="nb-NO" b="1" dirty="0">
                <a:sym typeface="Wingdings" panose="05000000000000000000" pitchFamily="2" charset="2"/>
              </a:rPr>
              <a:t>Antall filer</a:t>
            </a:r>
            <a:r>
              <a:rPr lang="nb-NO" dirty="0">
                <a:sym typeface="Wingdings" panose="05000000000000000000" pitchFamily="2" charset="2"/>
              </a:rPr>
              <a:t> og operator «Er lik»:</a:t>
            </a:r>
          </a:p>
          <a:p>
            <a:pPr marL="0" indent="0">
              <a:buNone/>
            </a:pPr>
            <a:r>
              <a:rPr lang="nb-NO" dirty="0">
                <a:sym typeface="Wingdings" panose="05000000000000000000" pitchFamily="2" charset="2"/>
              </a:rPr>
              <a:t>                                        Angi 0 – for å finne dokument uten filer.</a:t>
            </a:r>
          </a:p>
          <a:p>
            <a:pPr marL="0" indent="0">
              <a:buNone/>
            </a:pPr>
            <a:endParaRPr lang="nb-NO" dirty="0">
              <a:sym typeface="Wingdings" panose="05000000000000000000" pitchFamily="2" charset="2"/>
            </a:endParaRPr>
          </a:p>
          <a:p>
            <a:pPr marL="0" indent="0">
              <a:buNone/>
            </a:pPr>
            <a:r>
              <a:rPr lang="nb-NO" dirty="0">
                <a:sym typeface="Wingdings" panose="05000000000000000000" pitchFamily="2" charset="2"/>
              </a:rPr>
              <a:t>Kontroller dokumenter – skal de settes til «Utgår»?</a:t>
            </a:r>
          </a:p>
          <a:p>
            <a:pPr marL="0" indent="0">
              <a:buNone/>
            </a:pPr>
            <a:r>
              <a:rPr lang="nb-NO" dirty="0">
                <a:sym typeface="Wingdings" panose="05000000000000000000" pitchFamily="2" charset="2"/>
              </a:rPr>
              <a:t>Søk på status: «J – Journalført» og «R – Reservert»..</a:t>
            </a:r>
          </a:p>
          <a:p>
            <a:pPr marL="0" indent="0">
              <a:buNone/>
            </a:pPr>
            <a:endParaRPr lang="nb-NO" dirty="0"/>
          </a:p>
          <a:p>
            <a:endParaRPr lang="nb-NO" dirty="0"/>
          </a:p>
        </p:txBody>
      </p:sp>
      <p:pic>
        <p:nvPicPr>
          <p:cNvPr id="6" name="Bilde 5">
            <a:extLst>
              <a:ext uri="{FF2B5EF4-FFF2-40B4-BE49-F238E27FC236}">
                <a16:creationId xmlns:a16="http://schemas.microsoft.com/office/drawing/2014/main" id="{BD767F4D-6621-02B1-DB09-5E1F58AFA0A1}"/>
              </a:ext>
            </a:extLst>
          </p:cNvPr>
          <p:cNvPicPr>
            <a:picLocks noChangeAspect="1"/>
          </p:cNvPicPr>
          <p:nvPr/>
        </p:nvPicPr>
        <p:blipFill>
          <a:blip r:embed="rId2"/>
          <a:stretch>
            <a:fillRect/>
          </a:stretch>
        </p:blipFill>
        <p:spPr>
          <a:xfrm>
            <a:off x="838200" y="3816450"/>
            <a:ext cx="3156751" cy="744993"/>
          </a:xfrm>
          <a:prstGeom prst="rect">
            <a:avLst/>
          </a:prstGeom>
        </p:spPr>
      </p:pic>
    </p:spTree>
    <p:extLst>
      <p:ext uri="{BB962C8B-B14F-4D97-AF65-F5344CB8AC3E}">
        <p14:creationId xmlns:p14="http://schemas.microsoft.com/office/powerpoint/2010/main" val="295537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426128"/>
            <a:ext cx="10515600" cy="5750835"/>
          </a:xfrm>
        </p:spPr>
        <p:txBody>
          <a:bodyPr/>
          <a:lstStyle/>
          <a:p>
            <a:pPr marL="0" indent="0">
              <a:buNone/>
            </a:pPr>
            <a:r>
              <a:rPr lang="nb-NO" b="1" dirty="0"/>
              <a:t>Dokumenter som mangler ansvarlig enhet/person</a:t>
            </a:r>
            <a:r>
              <a:rPr lang="nb-NO" dirty="0"/>
              <a:t> </a:t>
            </a:r>
          </a:p>
          <a:p>
            <a:pPr marL="0" indent="0">
              <a:buNone/>
            </a:pPr>
            <a:r>
              <a:rPr lang="nb-NO" dirty="0"/>
              <a:t>Søke på dokumenter med Status «Journalført» og «Arkivert». Kan også søke på «Under arbeid»/ «Reservert» for kontroller – få oversikt. For å søke på flere statuser – legg til søkefelt status og legg inn kortkodene med || mellom.</a:t>
            </a:r>
          </a:p>
          <a:p>
            <a:pPr marL="0" indent="0">
              <a:buNone/>
            </a:pPr>
            <a:r>
              <a:rPr lang="nb-NO" dirty="0"/>
              <a:t>Legg til søkefelt: «Ansvarlig» og operator «Har ikke verdi».</a:t>
            </a:r>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r>
              <a:rPr lang="nb-NO" dirty="0"/>
              <a:t>Utfør søke – lagre søket for senere bruk.</a:t>
            </a:r>
          </a:p>
          <a:p>
            <a:pPr marL="0" indent="0">
              <a:buNone/>
            </a:pPr>
            <a:endParaRPr lang="nb-NO" dirty="0"/>
          </a:p>
        </p:txBody>
      </p:sp>
      <p:pic>
        <p:nvPicPr>
          <p:cNvPr id="5" name="Bilde 4">
            <a:extLst>
              <a:ext uri="{FF2B5EF4-FFF2-40B4-BE49-F238E27FC236}">
                <a16:creationId xmlns:a16="http://schemas.microsoft.com/office/drawing/2014/main" id="{9F2F8932-C367-C782-3FB6-38EB101DD6AA}"/>
              </a:ext>
            </a:extLst>
          </p:cNvPr>
          <p:cNvPicPr>
            <a:picLocks noChangeAspect="1"/>
          </p:cNvPicPr>
          <p:nvPr/>
        </p:nvPicPr>
        <p:blipFill>
          <a:blip r:embed="rId2"/>
          <a:stretch>
            <a:fillRect/>
          </a:stretch>
        </p:blipFill>
        <p:spPr>
          <a:xfrm>
            <a:off x="909221" y="3106260"/>
            <a:ext cx="8160482" cy="1155022"/>
          </a:xfrm>
          <a:prstGeom prst="rect">
            <a:avLst/>
          </a:prstGeom>
        </p:spPr>
      </p:pic>
    </p:spTree>
    <p:extLst>
      <p:ext uri="{BB962C8B-B14F-4D97-AF65-F5344CB8AC3E}">
        <p14:creationId xmlns:p14="http://schemas.microsoft.com/office/powerpoint/2010/main" val="226624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399495"/>
            <a:ext cx="10515600" cy="5777468"/>
          </a:xfrm>
        </p:spPr>
        <p:txBody>
          <a:bodyPr/>
          <a:lstStyle/>
          <a:p>
            <a:pPr marL="0" indent="0">
              <a:buNone/>
            </a:pPr>
            <a:r>
              <a:rPr lang="nb-NO" b="1" dirty="0"/>
              <a:t>Dokumenter som mangler dokumentdato</a:t>
            </a:r>
          </a:p>
          <a:p>
            <a:pPr marL="0" indent="0">
              <a:buNone/>
            </a:pPr>
            <a:r>
              <a:rPr lang="nb-NO" dirty="0"/>
              <a:t>Da vi tok i bruk P360 var ikke «Dokumentdato» et obligatorisk felt ved registrering. </a:t>
            </a:r>
            <a:r>
              <a:rPr lang="nb-NO" dirty="0" err="1"/>
              <a:t>TietoE</a:t>
            </a:r>
            <a:r>
              <a:rPr lang="nb-NO" dirty="0"/>
              <a:t> bad oss sjekke/korrigere det ved fusjonering, mens DM sier at det ikke er et obligatorisk felt. Sikreste er å korrigere dokumenter som mangler dokumentdato, for dokumentkategoriene: Dokument Inn/Ut, Interne notater+</a:t>
            </a:r>
          </a:p>
          <a:p>
            <a:pPr marL="0" indent="0">
              <a:buNone/>
            </a:pPr>
            <a:r>
              <a:rPr lang="nb-NO" dirty="0"/>
              <a:t>Dokumentstatus: Journalført og Arkivert. Søk på en og en eller legg til status og søk på flere. J||A|| - Søkefelter:</a:t>
            </a:r>
          </a:p>
          <a:p>
            <a:pPr marL="0" indent="0">
              <a:buNone/>
            </a:pPr>
            <a:r>
              <a:rPr lang="nb-NO" b="1" dirty="0"/>
              <a:t>Dokumentkategori</a:t>
            </a:r>
            <a:r>
              <a:rPr lang="nb-NO" dirty="0"/>
              <a:t>: eks Dokument Inn</a:t>
            </a:r>
          </a:p>
          <a:p>
            <a:pPr marL="0" indent="0">
              <a:buNone/>
            </a:pPr>
            <a:r>
              <a:rPr lang="nb-NO" b="1" dirty="0"/>
              <a:t>Status</a:t>
            </a:r>
            <a:r>
              <a:rPr lang="nb-NO" dirty="0"/>
              <a:t>: J – </a:t>
            </a:r>
            <a:r>
              <a:rPr lang="nb-NO" dirty="0" err="1"/>
              <a:t>Jorunalført</a:t>
            </a:r>
            <a:endParaRPr lang="nb-NO" dirty="0"/>
          </a:p>
          <a:p>
            <a:pPr marL="0" indent="0">
              <a:buNone/>
            </a:pPr>
            <a:r>
              <a:rPr lang="nb-NO" b="1" dirty="0"/>
              <a:t>Legg til søkefelt</a:t>
            </a:r>
            <a:r>
              <a:rPr lang="nb-NO" dirty="0"/>
              <a:t>: </a:t>
            </a:r>
            <a:r>
              <a:rPr lang="nb-NO" i="1" dirty="0"/>
              <a:t>Dokumentdato</a:t>
            </a:r>
            <a:r>
              <a:rPr lang="nb-NO" dirty="0"/>
              <a:t> og operatør: </a:t>
            </a:r>
            <a:r>
              <a:rPr lang="nb-NO" i="1" dirty="0"/>
              <a:t>Har ikke verdi</a:t>
            </a:r>
          </a:p>
          <a:p>
            <a:pPr marL="0" indent="0">
              <a:buNone/>
            </a:pPr>
            <a:endParaRPr lang="nb-NO" dirty="0"/>
          </a:p>
        </p:txBody>
      </p:sp>
    </p:spTree>
    <p:extLst>
      <p:ext uri="{BB962C8B-B14F-4D97-AF65-F5344CB8AC3E}">
        <p14:creationId xmlns:p14="http://schemas.microsoft.com/office/powerpoint/2010/main" val="82228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612742"/>
            <a:ext cx="10515600" cy="5564221"/>
          </a:xfrm>
        </p:spPr>
        <p:txBody>
          <a:bodyPr/>
          <a:lstStyle/>
          <a:p>
            <a:pPr marL="0" indent="0">
              <a:buNone/>
            </a:pPr>
            <a:r>
              <a:rPr lang="nb-NO" b="1" dirty="0"/>
              <a:t>Dokumenter uten mottaker</a:t>
            </a:r>
            <a:r>
              <a:rPr lang="nb-NO" dirty="0"/>
              <a:t> </a:t>
            </a:r>
          </a:p>
          <a:p>
            <a:pPr marL="0" indent="0">
              <a:buNone/>
            </a:pPr>
            <a:r>
              <a:rPr lang="nb-NO" dirty="0"/>
              <a:t>Mener mottaker alltid har vært obligatorisk på Dokument ut og Interne notater m/oppfølging. </a:t>
            </a:r>
          </a:p>
          <a:p>
            <a:pPr marL="0" indent="0">
              <a:buNone/>
            </a:pPr>
            <a:r>
              <a:rPr lang="nb-NO" dirty="0"/>
              <a:t>Det er mulig å søke på dette også. </a:t>
            </a:r>
          </a:p>
          <a:p>
            <a:pPr marL="0" indent="0">
              <a:buNone/>
            </a:pPr>
            <a:r>
              <a:rPr lang="nb-NO" dirty="0"/>
              <a:t>Dokumentkategori: Dokument ut</a:t>
            </a:r>
          </a:p>
          <a:p>
            <a:pPr marL="0" indent="0">
              <a:buNone/>
            </a:pPr>
            <a:r>
              <a:rPr lang="nb-NO" dirty="0"/>
              <a:t>Status: J/A</a:t>
            </a:r>
          </a:p>
          <a:p>
            <a:pPr marL="0" indent="0">
              <a:buNone/>
            </a:pPr>
            <a:r>
              <a:rPr lang="nb-NO" dirty="0"/>
              <a:t>Legg til søkefelt: Mottakere og operator: Har ikke verdi.</a:t>
            </a:r>
          </a:p>
          <a:p>
            <a:pPr marL="0" indent="0">
              <a:buNone/>
            </a:pPr>
            <a:endParaRPr lang="nb-NO" dirty="0"/>
          </a:p>
        </p:txBody>
      </p:sp>
    </p:spTree>
    <p:extLst>
      <p:ext uri="{BB962C8B-B14F-4D97-AF65-F5344CB8AC3E}">
        <p14:creationId xmlns:p14="http://schemas.microsoft.com/office/powerpoint/2010/main" val="102286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452487"/>
            <a:ext cx="10515600" cy="5724476"/>
          </a:xfrm>
        </p:spPr>
        <p:txBody>
          <a:bodyPr/>
          <a:lstStyle/>
          <a:p>
            <a:pPr marL="0" indent="0">
              <a:buNone/>
            </a:pPr>
            <a:r>
              <a:rPr lang="nb-NO" b="1" dirty="0"/>
              <a:t>Dokumenter som ikke er avskrevet</a:t>
            </a:r>
          </a:p>
          <a:p>
            <a:pPr marL="0" indent="0">
              <a:buNone/>
            </a:pPr>
            <a:r>
              <a:rPr lang="nb-NO" dirty="0"/>
              <a:t>Inngående dokumenter, som er Journalført, men ikke avskrevet av saksbehandler.</a:t>
            </a:r>
          </a:p>
          <a:p>
            <a:pPr marL="0" indent="0">
              <a:buNone/>
            </a:pPr>
            <a:r>
              <a:rPr lang="nb-NO" dirty="0"/>
              <a:t>Søkekriterier:</a:t>
            </a:r>
          </a:p>
          <a:p>
            <a:pPr marL="0" indent="0">
              <a:buNone/>
            </a:pPr>
            <a:r>
              <a:rPr lang="nb-NO" dirty="0"/>
              <a:t>Dokumentkategori: Dokument inn</a:t>
            </a:r>
          </a:p>
          <a:p>
            <a:pPr marL="0" indent="0">
              <a:buNone/>
            </a:pPr>
            <a:r>
              <a:rPr lang="nb-NO" dirty="0"/>
              <a:t>Stauts: Journalført</a:t>
            </a:r>
          </a:p>
          <a:p>
            <a:pPr marL="0" indent="0">
              <a:buNone/>
            </a:pPr>
            <a:r>
              <a:rPr lang="nb-NO" dirty="0"/>
              <a:t>Legg til søkefelt: </a:t>
            </a:r>
            <a:r>
              <a:rPr lang="nb-NO" i="1" dirty="0"/>
              <a:t>Avskrevet dato</a:t>
            </a:r>
            <a:r>
              <a:rPr lang="nb-NO" dirty="0"/>
              <a:t>, og operator: </a:t>
            </a:r>
            <a:r>
              <a:rPr lang="nb-NO" i="1" dirty="0"/>
              <a:t>Har ikke verdi</a:t>
            </a:r>
            <a:r>
              <a:rPr lang="nb-NO" dirty="0"/>
              <a:t>.</a:t>
            </a:r>
          </a:p>
          <a:p>
            <a:pPr marL="0" indent="0">
              <a:buNone/>
            </a:pPr>
            <a:endParaRPr lang="nb-NO" dirty="0"/>
          </a:p>
          <a:p>
            <a:pPr marL="0" indent="0">
              <a:buNone/>
            </a:pPr>
            <a:r>
              <a:rPr lang="nb-NO" dirty="0"/>
              <a:t>Merk at søket kan gi treff på dokumenter som er avskrevet, da ofte avskrevet fra «Dokumenter til fordeling» - da er det ingen ansvarlig person.</a:t>
            </a:r>
          </a:p>
          <a:p>
            <a:pPr marL="0" indent="0">
              <a:buNone/>
            </a:pPr>
            <a:r>
              <a:rPr lang="nb-NO" dirty="0"/>
              <a:t>Vurdere om man skal avskrive dokument, eller kontakte </a:t>
            </a:r>
            <a:r>
              <a:rPr lang="nb-NO" dirty="0" err="1"/>
              <a:t>saksbeh</a:t>
            </a:r>
            <a:r>
              <a:rPr lang="nb-NO" dirty="0"/>
              <a:t>.</a:t>
            </a:r>
          </a:p>
        </p:txBody>
      </p:sp>
    </p:spTree>
    <p:extLst>
      <p:ext uri="{BB962C8B-B14F-4D97-AF65-F5344CB8AC3E}">
        <p14:creationId xmlns:p14="http://schemas.microsoft.com/office/powerpoint/2010/main" val="123649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603315"/>
            <a:ext cx="10515600" cy="5573648"/>
          </a:xfrm>
        </p:spPr>
        <p:txBody>
          <a:bodyPr/>
          <a:lstStyle/>
          <a:p>
            <a:pPr marL="0" indent="0">
              <a:buNone/>
            </a:pPr>
            <a:r>
              <a:rPr lang="nb-NO" b="1" dirty="0"/>
              <a:t>Dokumenter som ikke er journalført</a:t>
            </a:r>
          </a:p>
          <a:p>
            <a:pPr marL="0" indent="0">
              <a:buNone/>
            </a:pPr>
            <a:r>
              <a:rPr lang="nb-NO" dirty="0"/>
              <a:t>Journalføre </a:t>
            </a:r>
            <a:r>
              <a:rPr lang="nb-NO" i="1" dirty="0"/>
              <a:t>ekspedert </a:t>
            </a:r>
            <a:r>
              <a:rPr lang="nb-NO" dirty="0"/>
              <a:t>dokumenter.</a:t>
            </a:r>
          </a:p>
          <a:p>
            <a:pPr marL="0" indent="0">
              <a:buNone/>
            </a:pPr>
            <a:endParaRPr lang="nb-NO" dirty="0"/>
          </a:p>
          <a:p>
            <a:pPr marL="0" indent="0">
              <a:buNone/>
            </a:pPr>
            <a:r>
              <a:rPr lang="nb-NO" dirty="0"/>
              <a:t>Søke opp dokumenter med status som:</a:t>
            </a:r>
          </a:p>
          <a:p>
            <a:pPr marL="0" indent="0">
              <a:buNone/>
            </a:pPr>
            <a:r>
              <a:rPr lang="nb-NO" dirty="0"/>
              <a:t>M – Midlertidig journalført</a:t>
            </a:r>
          </a:p>
          <a:p>
            <a:pPr marL="0" indent="0">
              <a:buNone/>
            </a:pPr>
            <a:r>
              <a:rPr lang="nb-NO" dirty="0"/>
              <a:t>F – Ferdig fra ansvarlig</a:t>
            </a:r>
          </a:p>
          <a:p>
            <a:pPr marL="0" indent="0">
              <a:buNone/>
            </a:pPr>
            <a:r>
              <a:rPr lang="nb-NO" dirty="0"/>
              <a:t>G – Godkjent</a:t>
            </a:r>
          </a:p>
          <a:p>
            <a:pPr marL="0" indent="0">
              <a:buNone/>
            </a:pPr>
            <a:endParaRPr lang="nb-NO" dirty="0"/>
          </a:p>
          <a:p>
            <a:pPr marL="0" indent="0">
              <a:buNone/>
            </a:pPr>
            <a:r>
              <a:rPr lang="nb-NO" dirty="0"/>
              <a:t>Kontrollere dokumentene, skal de Journalføres? </a:t>
            </a:r>
          </a:p>
        </p:txBody>
      </p:sp>
    </p:spTree>
    <p:extLst>
      <p:ext uri="{BB962C8B-B14F-4D97-AF65-F5344CB8AC3E}">
        <p14:creationId xmlns:p14="http://schemas.microsoft.com/office/powerpoint/2010/main" val="251652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575035"/>
            <a:ext cx="10515600" cy="5601928"/>
          </a:xfrm>
        </p:spPr>
        <p:txBody>
          <a:bodyPr/>
          <a:lstStyle/>
          <a:p>
            <a:pPr marL="0" indent="0">
              <a:buNone/>
            </a:pPr>
            <a:r>
              <a:rPr lang="nb-NO" b="1" dirty="0"/>
              <a:t>Dokumenter som mangler hoveddokument</a:t>
            </a:r>
          </a:p>
          <a:p>
            <a:pPr marL="0" indent="0">
              <a:buNone/>
            </a:pPr>
            <a:r>
              <a:rPr lang="nb-NO" dirty="0"/>
              <a:t>Hvis man har slettet filen som var «Hoveddokument» og ikke angitt en ny fil som «Hoveddokument» - eksempel på et slikt dokument.</a:t>
            </a:r>
          </a:p>
          <a:p>
            <a:pPr marL="0" indent="0">
              <a:buNone/>
            </a:pPr>
            <a:endParaRPr lang="nb-NO" dirty="0"/>
          </a:p>
          <a:p>
            <a:pPr marL="0" indent="0">
              <a:buNone/>
            </a:pPr>
            <a:r>
              <a:rPr lang="nb-NO" dirty="0"/>
              <a:t>Har ikke funnet et søk som kan vise slike dokumenter – noen andre??</a:t>
            </a:r>
          </a:p>
          <a:p>
            <a:pPr marL="0" indent="0">
              <a:buNone/>
            </a:pPr>
            <a:endParaRPr lang="nb-NO" dirty="0"/>
          </a:p>
          <a:p>
            <a:pPr marL="0" indent="0">
              <a:buNone/>
            </a:pPr>
            <a:r>
              <a:rPr lang="nb-NO" b="1" dirty="0"/>
              <a:t>Slettede filer – som ikke er permanent slettet. </a:t>
            </a:r>
            <a:r>
              <a:rPr lang="nb-NO" dirty="0"/>
              <a:t>Har ikke funnet et søk som kan vise dette.</a:t>
            </a:r>
          </a:p>
          <a:p>
            <a:pPr marL="0" indent="0">
              <a:buNone/>
            </a:pPr>
            <a:r>
              <a:rPr lang="nb-NO" dirty="0"/>
              <a:t>Noen som kjenner til muligheten? </a:t>
            </a:r>
          </a:p>
          <a:p>
            <a:pPr marL="0" indent="0">
              <a:buNone/>
            </a:pPr>
            <a:r>
              <a:rPr lang="nb-NO" dirty="0"/>
              <a:t>Ved fusjonering måtte vi få </a:t>
            </a:r>
            <a:r>
              <a:rPr lang="nb-NO" dirty="0" err="1"/>
              <a:t>TietoEvry</a:t>
            </a:r>
            <a:r>
              <a:rPr lang="nb-NO" dirty="0"/>
              <a:t> til å kjøre script som slettet slike filer permanent. </a:t>
            </a:r>
          </a:p>
          <a:p>
            <a:pPr marL="0" indent="0">
              <a:buNone/>
            </a:pPr>
            <a:endParaRPr lang="nb-NO" dirty="0"/>
          </a:p>
        </p:txBody>
      </p:sp>
    </p:spTree>
    <p:extLst>
      <p:ext uri="{BB962C8B-B14F-4D97-AF65-F5344CB8AC3E}">
        <p14:creationId xmlns:p14="http://schemas.microsoft.com/office/powerpoint/2010/main" val="68243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346ACB-9072-B6C0-3BBB-9F67CDF5733C}"/>
              </a:ext>
            </a:extLst>
          </p:cNvPr>
          <p:cNvSpPr>
            <a:spLocks noGrp="1"/>
          </p:cNvSpPr>
          <p:nvPr>
            <p:ph type="title"/>
          </p:nvPr>
        </p:nvSpPr>
        <p:spPr/>
        <p:txBody>
          <a:bodyPr/>
          <a:lstStyle/>
          <a:p>
            <a:r>
              <a:rPr lang="nb-NO" sz="4800" b="1" dirty="0"/>
              <a:t>Saker</a:t>
            </a:r>
            <a:endParaRPr lang="nb-NO" b="1" dirty="0"/>
          </a:p>
        </p:txBody>
      </p:sp>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1442301"/>
            <a:ext cx="10515600" cy="4734662"/>
          </a:xfrm>
        </p:spPr>
        <p:txBody>
          <a:bodyPr>
            <a:normAutofit lnSpcReduction="10000"/>
          </a:bodyPr>
          <a:lstStyle/>
          <a:p>
            <a:pPr marL="0" indent="0">
              <a:buNone/>
            </a:pPr>
            <a:r>
              <a:rPr lang="nb-NO" sz="3600" b="1" dirty="0"/>
              <a:t>Saker som mangler ansvarlig</a:t>
            </a:r>
          </a:p>
          <a:p>
            <a:pPr marL="0" indent="0">
              <a:buNone/>
            </a:pPr>
            <a:r>
              <a:rPr lang="nb-NO" dirty="0"/>
              <a:t>Søk for å finne saker som ikke har angitt ansvarlig person.</a:t>
            </a:r>
          </a:p>
          <a:p>
            <a:pPr marL="0" indent="0">
              <a:buNone/>
            </a:pPr>
            <a:r>
              <a:rPr lang="nb-NO" dirty="0"/>
              <a:t>Avansert søk – Sak. For å søke opp alle saker som ikke har en ansvarlig person. Gå til «Legg til søkefelt» og finn her «</a:t>
            </a:r>
            <a:r>
              <a:rPr lang="nb-NO" i="1" dirty="0"/>
              <a:t>Ansvarlig person</a:t>
            </a:r>
            <a:r>
              <a:rPr lang="nb-NO" dirty="0"/>
              <a:t>» velg operator «</a:t>
            </a:r>
            <a:r>
              <a:rPr lang="nb-NO" i="1" dirty="0"/>
              <a:t>Har ikke verdi</a:t>
            </a:r>
            <a:r>
              <a:rPr lang="nb-NO" dirty="0"/>
              <a:t>» og klikk på + for å legge til.</a:t>
            </a:r>
          </a:p>
          <a:p>
            <a:pPr marL="0" indent="0">
              <a:buNone/>
            </a:pPr>
            <a:endParaRPr lang="nb-NO" dirty="0"/>
          </a:p>
          <a:p>
            <a:pPr marL="0" indent="0">
              <a:buNone/>
            </a:pPr>
            <a:endParaRPr lang="nb-NO" dirty="0"/>
          </a:p>
          <a:p>
            <a:pPr marL="0" indent="0">
              <a:buNone/>
            </a:pPr>
            <a:endParaRPr lang="nb-NO" dirty="0"/>
          </a:p>
          <a:p>
            <a:pPr marL="0" indent="0">
              <a:buNone/>
            </a:pPr>
            <a:r>
              <a:rPr lang="nb-NO" dirty="0"/>
              <a:t>Kan avgrense ved å angi Status, søke på </a:t>
            </a:r>
            <a:r>
              <a:rPr lang="nb-NO" dirty="0" err="1"/>
              <a:t>f.eks</a:t>
            </a:r>
            <a:r>
              <a:rPr lang="nb-NO" dirty="0"/>
              <a:t> «Under behandling», «Avsluttet»</a:t>
            </a:r>
          </a:p>
        </p:txBody>
      </p:sp>
      <p:pic>
        <p:nvPicPr>
          <p:cNvPr id="4" name="Bilde 3">
            <a:extLst>
              <a:ext uri="{FF2B5EF4-FFF2-40B4-BE49-F238E27FC236}">
                <a16:creationId xmlns:a16="http://schemas.microsoft.com/office/drawing/2014/main" id="{B6047EF9-1A58-485A-AB28-97387B5C3E35}"/>
              </a:ext>
            </a:extLst>
          </p:cNvPr>
          <p:cNvPicPr>
            <a:picLocks noChangeAspect="1"/>
          </p:cNvPicPr>
          <p:nvPr/>
        </p:nvPicPr>
        <p:blipFill>
          <a:blip r:embed="rId2"/>
          <a:stretch>
            <a:fillRect/>
          </a:stretch>
        </p:blipFill>
        <p:spPr>
          <a:xfrm>
            <a:off x="838200" y="3908523"/>
            <a:ext cx="7768472" cy="1147459"/>
          </a:xfrm>
          <a:prstGeom prst="rect">
            <a:avLst/>
          </a:prstGeom>
        </p:spPr>
      </p:pic>
    </p:spTree>
    <p:extLst>
      <p:ext uri="{BB962C8B-B14F-4D97-AF65-F5344CB8AC3E}">
        <p14:creationId xmlns:p14="http://schemas.microsoft.com/office/powerpoint/2010/main" val="1987860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367645"/>
            <a:ext cx="10515600" cy="5809318"/>
          </a:xfrm>
        </p:spPr>
        <p:txBody>
          <a:bodyPr>
            <a:normAutofit fontScale="92500" lnSpcReduction="10000"/>
          </a:bodyPr>
          <a:lstStyle/>
          <a:p>
            <a:pPr marL="0" indent="0">
              <a:buNone/>
            </a:pPr>
            <a:r>
              <a:rPr lang="nb-NO" sz="2800" b="1" dirty="0"/>
              <a:t>Saker som mangler arkivkode</a:t>
            </a:r>
          </a:p>
          <a:p>
            <a:pPr marL="0" indent="0">
              <a:buNone/>
            </a:pPr>
            <a:r>
              <a:rPr lang="nb-NO" sz="2800" dirty="0"/>
              <a:t>Finne saker som ikke har registrert arkivkode/-nøkkel.</a:t>
            </a:r>
          </a:p>
          <a:p>
            <a:pPr marL="0" indent="0">
              <a:buNone/>
            </a:pPr>
            <a:r>
              <a:rPr lang="nb-NO" sz="2800" dirty="0"/>
              <a:t>Avansert søk – Sak – Utvidet søk.</a:t>
            </a:r>
          </a:p>
          <a:p>
            <a:pPr marL="0" indent="0">
              <a:buNone/>
            </a:pPr>
            <a:r>
              <a:rPr lang="nb-NO" sz="2800" dirty="0"/>
              <a:t>For å finne alle saker, la «Status» stå tomt.</a:t>
            </a:r>
          </a:p>
          <a:p>
            <a:pPr marL="0" indent="0">
              <a:buNone/>
            </a:pPr>
            <a:r>
              <a:rPr lang="nb-NO" sz="2800" dirty="0"/>
              <a:t>Legg så til søkefelt «Klasse» og operator «Har ikke verdi» klikk på + for å legge til dette i søket:</a:t>
            </a:r>
          </a:p>
          <a:p>
            <a:pPr marL="0" indent="0">
              <a:buNone/>
            </a:pPr>
            <a:endParaRPr lang="nb-NO" sz="2800" dirty="0"/>
          </a:p>
          <a:p>
            <a:pPr marL="0" indent="0">
              <a:buNone/>
            </a:pPr>
            <a:endParaRPr lang="nb-NO" dirty="0"/>
          </a:p>
          <a:p>
            <a:pPr marL="0" indent="0">
              <a:buNone/>
            </a:pPr>
            <a:endParaRPr lang="nb-NO" sz="2800" dirty="0"/>
          </a:p>
          <a:p>
            <a:pPr marL="0" indent="0">
              <a:buNone/>
            </a:pPr>
            <a:r>
              <a:rPr lang="nb-NO" sz="2800" dirty="0"/>
              <a:t>Lagre søket hvis det skal benyttes flere ganger.</a:t>
            </a:r>
          </a:p>
          <a:p>
            <a:pPr marL="0" indent="0">
              <a:buNone/>
            </a:pPr>
            <a:r>
              <a:rPr lang="nb-NO" sz="2800" dirty="0"/>
              <a:t>Hvis man ønsker å </a:t>
            </a:r>
            <a:r>
              <a:rPr lang="nb-NO" sz="2800" dirty="0" err="1"/>
              <a:t>masseoppdatere</a:t>
            </a:r>
            <a:r>
              <a:rPr lang="nb-NO" sz="2800" dirty="0"/>
              <a:t> saker, kan man angi </a:t>
            </a:r>
            <a:r>
              <a:rPr lang="nb-NO" sz="2800" dirty="0" err="1"/>
              <a:t>f.eks</a:t>
            </a:r>
            <a:r>
              <a:rPr lang="nb-NO" sz="2800" dirty="0"/>
              <a:t> «Arkivdel» og angi for eksempel «Student» for å finne studentsaker. Lagre søket, eventuelt bruk «Lagre rader» hvis du har markert mange saker som skal ha samme arkivkode, og lagre dette. Da kan du bruke søket i masseoppdatering av sak.</a:t>
            </a:r>
          </a:p>
          <a:p>
            <a:pPr marL="0" indent="0">
              <a:buNone/>
            </a:pPr>
            <a:endParaRPr lang="nb-NO" sz="2800" dirty="0"/>
          </a:p>
          <a:p>
            <a:pPr marL="0" indent="0">
              <a:buNone/>
            </a:pPr>
            <a:endParaRPr lang="nb-NO" dirty="0"/>
          </a:p>
          <a:p>
            <a:pPr marL="0" indent="0">
              <a:buNone/>
            </a:pPr>
            <a:endParaRPr lang="nb-NO" sz="2800" dirty="0"/>
          </a:p>
          <a:p>
            <a:pPr marL="0" indent="0">
              <a:buNone/>
            </a:pPr>
            <a:endParaRPr lang="nb-NO" dirty="0"/>
          </a:p>
        </p:txBody>
      </p:sp>
      <p:pic>
        <p:nvPicPr>
          <p:cNvPr id="4" name="Bilde 3">
            <a:extLst>
              <a:ext uri="{FF2B5EF4-FFF2-40B4-BE49-F238E27FC236}">
                <a16:creationId xmlns:a16="http://schemas.microsoft.com/office/drawing/2014/main" id="{BDF9D2AA-FC12-7B55-5F92-B10BCE68FE09}"/>
              </a:ext>
            </a:extLst>
          </p:cNvPr>
          <p:cNvPicPr>
            <a:picLocks noChangeAspect="1"/>
          </p:cNvPicPr>
          <p:nvPr/>
        </p:nvPicPr>
        <p:blipFill>
          <a:blip r:embed="rId2"/>
          <a:stretch>
            <a:fillRect/>
          </a:stretch>
        </p:blipFill>
        <p:spPr>
          <a:xfrm>
            <a:off x="838200" y="2845139"/>
            <a:ext cx="8747783" cy="1167721"/>
          </a:xfrm>
          <a:prstGeom prst="rect">
            <a:avLst/>
          </a:prstGeom>
        </p:spPr>
      </p:pic>
    </p:spTree>
    <p:extLst>
      <p:ext uri="{BB962C8B-B14F-4D97-AF65-F5344CB8AC3E}">
        <p14:creationId xmlns:p14="http://schemas.microsoft.com/office/powerpoint/2010/main" val="10311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C3BD6F7-64EF-BA5B-7B62-DF3D7041DD43}"/>
              </a:ext>
            </a:extLst>
          </p:cNvPr>
          <p:cNvSpPr>
            <a:spLocks noGrp="1"/>
          </p:cNvSpPr>
          <p:nvPr>
            <p:ph type="title"/>
          </p:nvPr>
        </p:nvSpPr>
        <p:spPr>
          <a:xfrm>
            <a:off x="838200" y="365125"/>
            <a:ext cx="10515600" cy="1056171"/>
          </a:xfrm>
        </p:spPr>
        <p:txBody>
          <a:bodyPr/>
          <a:lstStyle/>
          <a:p>
            <a:pPr algn="ctr"/>
            <a:r>
              <a:rPr lang="nb-NO" dirty="0"/>
              <a:t>Forarbeid før avslutning av P360</a:t>
            </a:r>
          </a:p>
        </p:txBody>
      </p:sp>
      <p:sp>
        <p:nvSpPr>
          <p:cNvPr id="6" name="Plassholder for innhold 5">
            <a:extLst>
              <a:ext uri="{FF2B5EF4-FFF2-40B4-BE49-F238E27FC236}">
                <a16:creationId xmlns:a16="http://schemas.microsoft.com/office/drawing/2014/main" id="{EAF53ABD-52B0-84A2-0049-6A38714EB40F}"/>
              </a:ext>
            </a:extLst>
          </p:cNvPr>
          <p:cNvSpPr>
            <a:spLocks noGrp="1"/>
          </p:cNvSpPr>
          <p:nvPr>
            <p:ph sz="half" idx="1"/>
          </p:nvPr>
        </p:nvSpPr>
        <p:spPr/>
        <p:txBody>
          <a:bodyPr>
            <a:normAutofit/>
          </a:bodyPr>
          <a:lstStyle/>
          <a:p>
            <a:pPr marL="800100" lvl="1" indent="-342900">
              <a:buFont typeface="Arial" panose="020B0604020202020204" pitchFamily="34" charset="0"/>
              <a:buChar char="•"/>
            </a:pPr>
            <a:endParaRPr lang="nb-NO" sz="2800" dirty="0">
              <a:solidFill>
                <a:schemeClr val="tx1"/>
              </a:solidFill>
            </a:endParaRPr>
          </a:p>
          <a:p>
            <a:pPr marL="800100" lvl="1" indent="-342900">
              <a:buFont typeface="Arial" panose="020B0604020202020204" pitchFamily="34" charset="0"/>
              <a:buChar char="•"/>
            </a:pPr>
            <a:endParaRPr lang="nb-NO" sz="2800" dirty="0"/>
          </a:p>
        </p:txBody>
      </p:sp>
      <p:sp>
        <p:nvSpPr>
          <p:cNvPr id="7" name="Plassholder for innhold 6">
            <a:extLst>
              <a:ext uri="{FF2B5EF4-FFF2-40B4-BE49-F238E27FC236}">
                <a16:creationId xmlns:a16="http://schemas.microsoft.com/office/drawing/2014/main" id="{DFA17D05-A043-0B11-B71D-4C149C40964E}"/>
              </a:ext>
            </a:extLst>
          </p:cNvPr>
          <p:cNvSpPr>
            <a:spLocks noGrp="1"/>
          </p:cNvSpPr>
          <p:nvPr>
            <p:ph sz="half" idx="2"/>
          </p:nvPr>
        </p:nvSpPr>
        <p:spPr>
          <a:xfrm>
            <a:off x="838200" y="1259305"/>
            <a:ext cx="10515600" cy="4917658"/>
          </a:xfrm>
        </p:spPr>
        <p:txBody>
          <a:bodyPr>
            <a:normAutofit/>
          </a:bodyPr>
          <a:lstStyle/>
          <a:p>
            <a:pPr lvl="1"/>
            <a:r>
              <a:rPr lang="nb-NO" sz="2800" dirty="0"/>
              <a:t>Arbeidet med å klargjøre basen for avslutning startet da vi tok Public 360 i bruk.</a:t>
            </a:r>
          </a:p>
          <a:p>
            <a:pPr lvl="2"/>
            <a:r>
              <a:rPr lang="nb-NO" sz="2400" dirty="0"/>
              <a:t>De daglige, månedlige, årlige kontrollene vi utfører er med på å gjøre basen klar for avslutning - eksempel.</a:t>
            </a:r>
          </a:p>
          <a:p>
            <a:pPr lvl="3"/>
            <a:r>
              <a:rPr lang="nb-NO" sz="2200" dirty="0"/>
              <a:t>Journalføre inngående dokumenter, sjekk metadata, kontrollere filene i dokumentet – ved å åpne alle filene vil man oppdage om det er noe feil/problem med en fil og kunne rette dette opp tidlig.</a:t>
            </a:r>
          </a:p>
          <a:p>
            <a:pPr lvl="3"/>
            <a:r>
              <a:rPr lang="nb-NO" sz="2200" dirty="0"/>
              <a:t>S-dokumenter.</a:t>
            </a:r>
          </a:p>
          <a:p>
            <a:pPr lvl="3"/>
            <a:r>
              <a:rPr lang="nb-NO" sz="2200" dirty="0"/>
              <a:t>Kontrollere «Formatkonvertering og feilkonvertering» i </a:t>
            </a:r>
            <a:r>
              <a:rPr lang="nb-NO" sz="2200" dirty="0" err="1"/>
              <a:t>Admin</a:t>
            </a:r>
            <a:r>
              <a:rPr lang="nb-NO" sz="2200" dirty="0"/>
              <a:t>. Fortløpende retting av filer som feiler.</a:t>
            </a:r>
          </a:p>
          <a:p>
            <a:pPr lvl="3"/>
            <a:r>
              <a:rPr lang="nb-NO" sz="2200" dirty="0"/>
              <a:t>Journalføre utgående dokumenter, sjekk metadata og filer (åpne disse).</a:t>
            </a:r>
          </a:p>
          <a:p>
            <a:pPr lvl="3"/>
            <a:r>
              <a:rPr lang="nb-NO" sz="2400" dirty="0"/>
              <a:t>Kvalitetssikring av Saker – metadata, arkivkode.</a:t>
            </a:r>
          </a:p>
          <a:p>
            <a:pPr marL="1371600" lvl="3" indent="0">
              <a:buNone/>
            </a:pPr>
            <a:endParaRPr lang="nb-NO" sz="2200" dirty="0"/>
          </a:p>
        </p:txBody>
      </p:sp>
    </p:spTree>
    <p:extLst>
      <p:ext uri="{BB962C8B-B14F-4D97-AF65-F5344CB8AC3E}">
        <p14:creationId xmlns:p14="http://schemas.microsoft.com/office/powerpoint/2010/main" val="411202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735291"/>
            <a:ext cx="10515600" cy="5441672"/>
          </a:xfrm>
        </p:spPr>
        <p:txBody>
          <a:bodyPr/>
          <a:lstStyle/>
          <a:p>
            <a:pPr marL="0" indent="0">
              <a:buNone/>
            </a:pPr>
            <a:r>
              <a:rPr lang="nb-NO" sz="2800" b="1" dirty="0"/>
              <a:t>Sakstitler som mangler</a:t>
            </a:r>
          </a:p>
          <a:p>
            <a:pPr marL="0" indent="0">
              <a:buNone/>
            </a:pPr>
            <a:r>
              <a:rPr lang="nb-NO" dirty="0"/>
              <a:t>Eksempel, sakstitler som kun er: .   Eller - </a:t>
            </a:r>
          </a:p>
          <a:p>
            <a:pPr marL="0" indent="0">
              <a:buNone/>
            </a:pPr>
            <a:r>
              <a:rPr lang="nb-NO" dirty="0"/>
              <a:t>Har ikke et søk som kan vise dette. Avdekke slike ved avslutning av saker.</a:t>
            </a:r>
          </a:p>
        </p:txBody>
      </p:sp>
    </p:spTree>
    <p:extLst>
      <p:ext uri="{BB962C8B-B14F-4D97-AF65-F5344CB8AC3E}">
        <p14:creationId xmlns:p14="http://schemas.microsoft.com/office/powerpoint/2010/main" val="969152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735291"/>
            <a:ext cx="10515600" cy="5441672"/>
          </a:xfrm>
        </p:spPr>
        <p:txBody>
          <a:bodyPr/>
          <a:lstStyle/>
          <a:p>
            <a:pPr marL="0" indent="0">
              <a:buNone/>
            </a:pPr>
            <a:r>
              <a:rPr lang="nb-NO" sz="2800" b="1" dirty="0"/>
              <a:t>Saker uten dokument</a:t>
            </a:r>
          </a:p>
          <a:p>
            <a:pPr marL="0" indent="0">
              <a:buNone/>
            </a:pPr>
            <a:r>
              <a:rPr lang="nb-NO" dirty="0"/>
              <a:t>Her finnes et Globalt søk som kan benyttes.</a:t>
            </a:r>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r>
              <a:rPr lang="nb-NO" dirty="0"/>
              <a:t>Kontroller om saken skal være aktiv – eller skal den «slettes» - settes til Utgår.</a:t>
            </a:r>
          </a:p>
        </p:txBody>
      </p:sp>
      <p:pic>
        <p:nvPicPr>
          <p:cNvPr id="4" name="Bilde 3">
            <a:extLst>
              <a:ext uri="{FF2B5EF4-FFF2-40B4-BE49-F238E27FC236}">
                <a16:creationId xmlns:a16="http://schemas.microsoft.com/office/drawing/2014/main" id="{305A1140-60C4-DEDA-BCEC-A367E69CEC60}"/>
              </a:ext>
            </a:extLst>
          </p:cNvPr>
          <p:cNvPicPr>
            <a:picLocks noChangeAspect="1"/>
          </p:cNvPicPr>
          <p:nvPr/>
        </p:nvPicPr>
        <p:blipFill>
          <a:blip r:embed="rId2"/>
          <a:stretch>
            <a:fillRect/>
          </a:stretch>
        </p:blipFill>
        <p:spPr>
          <a:xfrm>
            <a:off x="838200" y="1963967"/>
            <a:ext cx="5798270" cy="2215496"/>
          </a:xfrm>
          <a:prstGeom prst="rect">
            <a:avLst/>
          </a:prstGeom>
        </p:spPr>
      </p:pic>
    </p:spTree>
    <p:extLst>
      <p:ext uri="{BB962C8B-B14F-4D97-AF65-F5344CB8AC3E}">
        <p14:creationId xmlns:p14="http://schemas.microsoft.com/office/powerpoint/2010/main" val="55874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575035"/>
            <a:ext cx="10515600" cy="5601928"/>
          </a:xfrm>
        </p:spPr>
        <p:txBody>
          <a:bodyPr/>
          <a:lstStyle/>
          <a:p>
            <a:pPr marL="0" indent="0">
              <a:buNone/>
            </a:pPr>
            <a:r>
              <a:rPr lang="nb-NO" sz="2800" b="1" dirty="0"/>
              <a:t>Ikke avsluttede saker</a:t>
            </a:r>
          </a:p>
          <a:p>
            <a:pPr marL="0" indent="0">
              <a:buNone/>
            </a:pPr>
            <a:r>
              <a:rPr lang="nb-NO" sz="2800" dirty="0"/>
              <a:t>Avslutte saker som </a:t>
            </a:r>
            <a:r>
              <a:rPr lang="nb-NO" dirty="0"/>
              <a:t>har status «Avsluttet av saksbehandler».</a:t>
            </a:r>
          </a:p>
          <a:p>
            <a:pPr marL="0" indent="0">
              <a:buNone/>
            </a:pPr>
            <a:endParaRPr lang="nb-NO" sz="2800" dirty="0"/>
          </a:p>
          <a:p>
            <a:pPr marL="0" indent="0">
              <a:buNone/>
            </a:pPr>
            <a:r>
              <a:rPr lang="nb-NO" dirty="0"/>
              <a:t>Søke opp gamle saker, som er «Under behandling» og som ikke har hatt aktivitet på et angitt tidsrom. Søke opp saker uten aktivitet eldre enn et år</a:t>
            </a:r>
          </a:p>
          <a:p>
            <a:pPr marL="0" indent="0">
              <a:buNone/>
            </a:pPr>
            <a:endParaRPr lang="nb-NO" sz="2800" dirty="0"/>
          </a:p>
          <a:p>
            <a:pPr marL="0" indent="0">
              <a:buNone/>
            </a:pPr>
            <a:endParaRPr lang="nb-NO" dirty="0"/>
          </a:p>
          <a:p>
            <a:pPr marL="0" indent="0">
              <a:buNone/>
            </a:pPr>
            <a:r>
              <a:rPr lang="nb-NO" dirty="0"/>
              <a:t>For å få færre treff, legge til Status, arkivdel, +</a:t>
            </a:r>
          </a:p>
        </p:txBody>
      </p:sp>
      <p:pic>
        <p:nvPicPr>
          <p:cNvPr id="5" name="Bilde 4">
            <a:extLst>
              <a:ext uri="{FF2B5EF4-FFF2-40B4-BE49-F238E27FC236}">
                <a16:creationId xmlns:a16="http://schemas.microsoft.com/office/drawing/2014/main" id="{43D36CFA-B074-2FB9-DB3C-8128F649810E}"/>
              </a:ext>
            </a:extLst>
          </p:cNvPr>
          <p:cNvPicPr>
            <a:picLocks noChangeAspect="1"/>
          </p:cNvPicPr>
          <p:nvPr/>
        </p:nvPicPr>
        <p:blipFill>
          <a:blip r:embed="rId2"/>
          <a:stretch>
            <a:fillRect/>
          </a:stretch>
        </p:blipFill>
        <p:spPr>
          <a:xfrm>
            <a:off x="838200" y="3379509"/>
            <a:ext cx="7610475" cy="1009650"/>
          </a:xfrm>
          <a:prstGeom prst="rect">
            <a:avLst/>
          </a:prstGeom>
        </p:spPr>
      </p:pic>
    </p:spTree>
    <p:extLst>
      <p:ext uri="{BB962C8B-B14F-4D97-AF65-F5344CB8AC3E}">
        <p14:creationId xmlns:p14="http://schemas.microsoft.com/office/powerpoint/2010/main" val="2659376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3778F3-BCAA-FE27-AFAF-B54888CA23EA}"/>
              </a:ext>
            </a:extLst>
          </p:cNvPr>
          <p:cNvSpPr>
            <a:spLocks noGrp="1"/>
          </p:cNvSpPr>
          <p:nvPr>
            <p:ph sz="half" idx="1"/>
          </p:nvPr>
        </p:nvSpPr>
        <p:spPr>
          <a:xfrm>
            <a:off x="838200" y="735291"/>
            <a:ext cx="10515600" cy="5441672"/>
          </a:xfrm>
        </p:spPr>
        <p:txBody>
          <a:bodyPr/>
          <a:lstStyle/>
          <a:p>
            <a:pPr marL="0" indent="0">
              <a:buNone/>
            </a:pPr>
            <a:r>
              <a:rPr lang="nb-NO" b="1" dirty="0"/>
              <a:t>Saker på feil arkivdel.</a:t>
            </a:r>
            <a:endParaRPr lang="nb-NO" dirty="0"/>
          </a:p>
          <a:p>
            <a:pPr marL="0" indent="0">
              <a:buNone/>
            </a:pPr>
            <a:r>
              <a:rPr lang="nb-NO" dirty="0"/>
              <a:t>Lage søk på arkivdel og arkivnøkkel, der arkivnøkkel tilhører en annen arkivdel enn der saken ligger.</a:t>
            </a:r>
          </a:p>
          <a:p>
            <a:pPr marL="0" indent="0">
              <a:buNone/>
            </a:pPr>
            <a:r>
              <a:rPr lang="nb-NO" dirty="0"/>
              <a:t>Eks:</a:t>
            </a:r>
          </a:p>
          <a:p>
            <a:pPr marL="0" indent="0">
              <a:buNone/>
            </a:pPr>
            <a:r>
              <a:rPr lang="nb-NO" dirty="0"/>
              <a:t>Status: Reservert, Under behandling, Avsluttet av saksbehandler +</a:t>
            </a:r>
          </a:p>
          <a:p>
            <a:pPr marL="0" indent="0">
              <a:buNone/>
            </a:pPr>
            <a:r>
              <a:rPr lang="nb-NO" dirty="0"/>
              <a:t>Arkivdel: Personal eller </a:t>
            </a:r>
            <a:r>
              <a:rPr lang="nb-NO" dirty="0" err="1"/>
              <a:t>Saksarkiv</a:t>
            </a:r>
            <a:endParaRPr lang="nb-NO" dirty="0"/>
          </a:p>
          <a:p>
            <a:pPr marL="0" indent="0">
              <a:buNone/>
            </a:pPr>
            <a:r>
              <a:rPr lang="nb-NO" dirty="0"/>
              <a:t>Arkivnøkkel: 52</a:t>
            </a:r>
          </a:p>
          <a:p>
            <a:pPr marL="0" indent="0">
              <a:buNone/>
            </a:pPr>
            <a:r>
              <a:rPr lang="nb-NO" sz="2800" b="1"/>
              <a:t>Lagre søk</a:t>
            </a:r>
            <a:endParaRPr lang="nb-NO" sz="2800" b="1" dirty="0"/>
          </a:p>
          <a:p>
            <a:pPr marL="0" indent="0">
              <a:buNone/>
            </a:pPr>
            <a:r>
              <a:rPr lang="nb-NO" sz="2800" dirty="0"/>
              <a:t>Kan </a:t>
            </a:r>
            <a:r>
              <a:rPr lang="nb-NO" dirty="0"/>
              <a:t>bruke masseoppdatering sak og oppdatere flere saker med riktig arkivdel.</a:t>
            </a:r>
            <a:endParaRPr lang="nb-NO" sz="2800" dirty="0"/>
          </a:p>
          <a:p>
            <a:pPr marL="0" indent="0">
              <a:buNone/>
            </a:pPr>
            <a:endParaRPr lang="nb-NO" dirty="0"/>
          </a:p>
        </p:txBody>
      </p:sp>
    </p:spTree>
    <p:extLst>
      <p:ext uri="{BB962C8B-B14F-4D97-AF65-F5344CB8AC3E}">
        <p14:creationId xmlns:p14="http://schemas.microsoft.com/office/powerpoint/2010/main" val="208621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C3BD6F7-64EF-BA5B-7B62-DF3D7041DD43}"/>
              </a:ext>
            </a:extLst>
          </p:cNvPr>
          <p:cNvSpPr>
            <a:spLocks noGrp="1"/>
          </p:cNvSpPr>
          <p:nvPr>
            <p:ph type="title"/>
          </p:nvPr>
        </p:nvSpPr>
        <p:spPr>
          <a:xfrm>
            <a:off x="838200" y="365125"/>
            <a:ext cx="10515600" cy="805949"/>
          </a:xfrm>
        </p:spPr>
        <p:txBody>
          <a:bodyPr/>
          <a:lstStyle/>
          <a:p>
            <a:pPr algn="ctr"/>
            <a:r>
              <a:rPr lang="nb-NO" dirty="0"/>
              <a:t>TIPS</a:t>
            </a:r>
          </a:p>
        </p:txBody>
      </p:sp>
      <p:sp>
        <p:nvSpPr>
          <p:cNvPr id="6" name="Plassholder for innhold 5">
            <a:extLst>
              <a:ext uri="{FF2B5EF4-FFF2-40B4-BE49-F238E27FC236}">
                <a16:creationId xmlns:a16="http://schemas.microsoft.com/office/drawing/2014/main" id="{EAF53ABD-52B0-84A2-0049-6A38714EB40F}"/>
              </a:ext>
            </a:extLst>
          </p:cNvPr>
          <p:cNvSpPr>
            <a:spLocks noGrp="1"/>
          </p:cNvSpPr>
          <p:nvPr>
            <p:ph sz="half" idx="1"/>
          </p:nvPr>
        </p:nvSpPr>
        <p:spPr/>
        <p:txBody>
          <a:bodyPr>
            <a:normAutofit fontScale="92500" lnSpcReduction="10000"/>
          </a:bodyPr>
          <a:lstStyle/>
          <a:p>
            <a:pPr marL="800100" lvl="1" indent="-342900">
              <a:buFont typeface="Arial" panose="020B0604020202020204" pitchFamily="34" charset="0"/>
              <a:buChar char="•"/>
            </a:pPr>
            <a:endParaRPr lang="nb-NO" sz="2800" dirty="0">
              <a:solidFill>
                <a:schemeClr val="tx1"/>
              </a:solidFill>
            </a:endParaRPr>
          </a:p>
          <a:p>
            <a:pPr marL="800100" lvl="1" indent="-342900">
              <a:buFont typeface="Arial" panose="020B0604020202020204" pitchFamily="34" charset="0"/>
              <a:buChar char="•"/>
            </a:pPr>
            <a:endParaRPr lang="nb-NO" sz="2800" dirty="0"/>
          </a:p>
        </p:txBody>
      </p:sp>
      <p:sp>
        <p:nvSpPr>
          <p:cNvPr id="7" name="Plassholder for innhold 6">
            <a:extLst>
              <a:ext uri="{FF2B5EF4-FFF2-40B4-BE49-F238E27FC236}">
                <a16:creationId xmlns:a16="http://schemas.microsoft.com/office/drawing/2014/main" id="{DFA17D05-A043-0B11-B71D-4C149C40964E}"/>
              </a:ext>
            </a:extLst>
          </p:cNvPr>
          <p:cNvSpPr>
            <a:spLocks noGrp="1"/>
          </p:cNvSpPr>
          <p:nvPr>
            <p:ph sz="half" idx="2"/>
          </p:nvPr>
        </p:nvSpPr>
        <p:spPr>
          <a:xfrm>
            <a:off x="838200" y="1171074"/>
            <a:ext cx="10515600" cy="5069305"/>
          </a:xfrm>
        </p:spPr>
        <p:txBody>
          <a:bodyPr>
            <a:normAutofit fontScale="92500" lnSpcReduction="10000"/>
          </a:bodyPr>
          <a:lstStyle/>
          <a:p>
            <a:pPr lvl="1"/>
            <a:r>
              <a:rPr lang="nb-NO" sz="2800" dirty="0"/>
              <a:t>Teams kanal Dokumentasjonsforvaltning og Klargjøring og deponering av </a:t>
            </a:r>
            <a:r>
              <a:rPr lang="nb-NO" sz="2800" dirty="0" err="1"/>
              <a:t>produksjonsbaser</a:t>
            </a:r>
            <a:r>
              <a:rPr lang="nb-NO" sz="2800" dirty="0"/>
              <a:t> P 360:</a:t>
            </a:r>
          </a:p>
          <a:p>
            <a:pPr lvl="1"/>
            <a:endParaRPr lang="nb-NO" sz="2800" dirty="0"/>
          </a:p>
          <a:p>
            <a:pPr lvl="1"/>
            <a:endParaRPr lang="nb-NO" sz="2800" dirty="0"/>
          </a:p>
          <a:p>
            <a:pPr lvl="1"/>
            <a:endParaRPr lang="nb-NO" sz="2800" dirty="0"/>
          </a:p>
          <a:p>
            <a:pPr lvl="1"/>
            <a:endParaRPr lang="nb-NO" sz="2800" dirty="0"/>
          </a:p>
          <a:p>
            <a:pPr lvl="1"/>
            <a:endParaRPr lang="nb-NO" sz="2800" dirty="0"/>
          </a:p>
          <a:p>
            <a:pPr lvl="1"/>
            <a:endParaRPr lang="nb-NO" sz="2800" dirty="0"/>
          </a:p>
          <a:p>
            <a:pPr lvl="1"/>
            <a:endParaRPr lang="nb-NO" sz="2800" dirty="0"/>
          </a:p>
          <a:p>
            <a:pPr lvl="1"/>
            <a:endParaRPr lang="nb-NO" sz="2800" dirty="0"/>
          </a:p>
          <a:p>
            <a:pPr lvl="1"/>
            <a:r>
              <a:rPr lang="nb-NO" sz="2800" dirty="0"/>
              <a:t>Video: Tips og triks for klargjøring av base for </a:t>
            </a:r>
            <a:r>
              <a:rPr lang="nb-NO" sz="2800" dirty="0" err="1"/>
              <a:t>deponering_avlevering</a:t>
            </a:r>
            <a:r>
              <a:rPr lang="nb-NO" sz="2800" dirty="0"/>
              <a:t> tar opp kassering</a:t>
            </a:r>
          </a:p>
          <a:p>
            <a:pPr lvl="1"/>
            <a:r>
              <a:rPr lang="nb-NO" sz="2800" dirty="0"/>
              <a:t>Her kan vi legge ut egne tips.</a:t>
            </a:r>
          </a:p>
          <a:p>
            <a:pPr marL="457200" lvl="1" indent="0">
              <a:buNone/>
            </a:pPr>
            <a:endParaRPr lang="nb-NO" sz="2800" dirty="0"/>
          </a:p>
        </p:txBody>
      </p:sp>
      <p:pic>
        <p:nvPicPr>
          <p:cNvPr id="2" name="Bilde 1" descr="Et bilde som inneholder tekst, skjermbilde, Font&#10;&#10;Automatisk generert beskrivelse">
            <a:extLst>
              <a:ext uri="{FF2B5EF4-FFF2-40B4-BE49-F238E27FC236}">
                <a16:creationId xmlns:a16="http://schemas.microsoft.com/office/drawing/2014/main" id="{6CEA0F48-4AF4-BA5F-CD91-D6D5471AC493}"/>
              </a:ext>
            </a:extLst>
          </p:cNvPr>
          <p:cNvPicPr>
            <a:picLocks noChangeAspect="1"/>
          </p:cNvPicPr>
          <p:nvPr/>
        </p:nvPicPr>
        <p:blipFill>
          <a:blip r:embed="rId3"/>
          <a:stretch>
            <a:fillRect/>
          </a:stretch>
        </p:blipFill>
        <p:spPr>
          <a:xfrm>
            <a:off x="1595386" y="1942523"/>
            <a:ext cx="8639477" cy="3003628"/>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Håndskrift 3">
                <a:extLst>
                  <a:ext uri="{FF2B5EF4-FFF2-40B4-BE49-F238E27FC236}">
                    <a16:creationId xmlns:a16="http://schemas.microsoft.com/office/drawing/2014/main" id="{031473C2-5850-85E1-A7B5-91BE6852E6D4}"/>
                  </a:ext>
                </a:extLst>
              </p14:cNvPr>
              <p14:cNvContentPartPr/>
              <p14:nvPr/>
            </p14:nvContentPartPr>
            <p14:xfrm>
              <a:off x="4154362" y="4602941"/>
              <a:ext cx="2702880" cy="233640"/>
            </p14:xfrm>
          </p:contentPart>
        </mc:Choice>
        <mc:Fallback xmlns="">
          <p:pic>
            <p:nvPicPr>
              <p:cNvPr id="4" name="Håndskrift 3">
                <a:extLst>
                  <a:ext uri="{FF2B5EF4-FFF2-40B4-BE49-F238E27FC236}">
                    <a16:creationId xmlns:a16="http://schemas.microsoft.com/office/drawing/2014/main" id="{031473C2-5850-85E1-A7B5-91BE6852E6D4}"/>
                  </a:ext>
                </a:extLst>
              </p:cNvPr>
              <p:cNvPicPr/>
              <p:nvPr/>
            </p:nvPicPr>
            <p:blipFill>
              <a:blip r:embed="rId5"/>
              <a:stretch>
                <a:fillRect/>
              </a:stretch>
            </p:blipFill>
            <p:spPr>
              <a:xfrm>
                <a:off x="4100722" y="4495301"/>
                <a:ext cx="2810520" cy="449280"/>
              </a:xfrm>
              <a:prstGeom prst="rect">
                <a:avLst/>
              </a:prstGeom>
            </p:spPr>
          </p:pic>
        </mc:Fallback>
      </mc:AlternateContent>
    </p:spTree>
    <p:extLst>
      <p:ext uri="{BB962C8B-B14F-4D97-AF65-F5344CB8AC3E}">
        <p14:creationId xmlns:p14="http://schemas.microsoft.com/office/powerpoint/2010/main" val="2856124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8021DE-8D8D-EACE-A508-2516D91FB7B4}"/>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591F7BBD-F6EE-2B75-79FD-FDBC484844D8}"/>
              </a:ext>
            </a:extLst>
          </p:cNvPr>
          <p:cNvSpPr>
            <a:spLocks noGrp="1"/>
          </p:cNvSpPr>
          <p:nvPr>
            <p:ph sz="half" idx="1"/>
          </p:nvPr>
        </p:nvSpPr>
        <p:spPr>
          <a:xfrm>
            <a:off x="838200" y="1825625"/>
            <a:ext cx="10515600" cy="4351338"/>
          </a:xfrm>
        </p:spPr>
        <p:txBody>
          <a:bodyPr/>
          <a:lstStyle/>
          <a:p>
            <a:endParaRPr lang="nb-NO" dirty="0"/>
          </a:p>
        </p:txBody>
      </p:sp>
    </p:spTree>
    <p:extLst>
      <p:ext uri="{BB962C8B-B14F-4D97-AF65-F5344CB8AC3E}">
        <p14:creationId xmlns:p14="http://schemas.microsoft.com/office/powerpoint/2010/main" val="198757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C3BD6F7-64EF-BA5B-7B62-DF3D7041DD43}"/>
              </a:ext>
            </a:extLst>
          </p:cNvPr>
          <p:cNvSpPr>
            <a:spLocks noGrp="1"/>
          </p:cNvSpPr>
          <p:nvPr>
            <p:ph type="title"/>
          </p:nvPr>
        </p:nvSpPr>
        <p:spPr>
          <a:xfrm>
            <a:off x="838200" y="365125"/>
            <a:ext cx="10515600" cy="1056171"/>
          </a:xfrm>
        </p:spPr>
        <p:txBody>
          <a:bodyPr/>
          <a:lstStyle/>
          <a:p>
            <a:pPr algn="ctr"/>
            <a:r>
              <a:rPr lang="nb-NO" dirty="0"/>
              <a:t>Forarbeid</a:t>
            </a:r>
          </a:p>
        </p:txBody>
      </p:sp>
      <p:sp>
        <p:nvSpPr>
          <p:cNvPr id="6" name="Plassholder for innhold 5">
            <a:extLst>
              <a:ext uri="{FF2B5EF4-FFF2-40B4-BE49-F238E27FC236}">
                <a16:creationId xmlns:a16="http://schemas.microsoft.com/office/drawing/2014/main" id="{EAF53ABD-52B0-84A2-0049-6A38714EB40F}"/>
              </a:ext>
            </a:extLst>
          </p:cNvPr>
          <p:cNvSpPr>
            <a:spLocks noGrp="1"/>
          </p:cNvSpPr>
          <p:nvPr>
            <p:ph sz="half" idx="1"/>
          </p:nvPr>
        </p:nvSpPr>
        <p:spPr/>
        <p:txBody>
          <a:bodyPr>
            <a:normAutofit/>
          </a:bodyPr>
          <a:lstStyle/>
          <a:p>
            <a:pPr marL="800100" lvl="1" indent="-342900">
              <a:buFont typeface="Arial" panose="020B0604020202020204" pitchFamily="34" charset="0"/>
              <a:buChar char="•"/>
            </a:pPr>
            <a:endParaRPr lang="nb-NO" sz="2800" dirty="0">
              <a:solidFill>
                <a:schemeClr val="tx1"/>
              </a:solidFill>
            </a:endParaRPr>
          </a:p>
          <a:p>
            <a:pPr marL="800100" lvl="1" indent="-342900">
              <a:buFont typeface="Arial" panose="020B0604020202020204" pitchFamily="34" charset="0"/>
              <a:buChar char="•"/>
            </a:pPr>
            <a:endParaRPr lang="nb-NO" sz="2800" dirty="0"/>
          </a:p>
        </p:txBody>
      </p:sp>
      <p:sp>
        <p:nvSpPr>
          <p:cNvPr id="7" name="Plassholder for innhold 6">
            <a:extLst>
              <a:ext uri="{FF2B5EF4-FFF2-40B4-BE49-F238E27FC236}">
                <a16:creationId xmlns:a16="http://schemas.microsoft.com/office/drawing/2014/main" id="{DFA17D05-A043-0B11-B71D-4C149C40964E}"/>
              </a:ext>
            </a:extLst>
          </p:cNvPr>
          <p:cNvSpPr>
            <a:spLocks noGrp="1"/>
          </p:cNvSpPr>
          <p:nvPr>
            <p:ph sz="half" idx="2"/>
          </p:nvPr>
        </p:nvSpPr>
        <p:spPr>
          <a:xfrm>
            <a:off x="838200" y="1630017"/>
            <a:ext cx="10515600" cy="4546946"/>
          </a:xfrm>
        </p:spPr>
        <p:txBody>
          <a:bodyPr>
            <a:normAutofit/>
          </a:bodyPr>
          <a:lstStyle/>
          <a:p>
            <a:pPr lvl="1"/>
            <a:endParaRPr lang="nb-NO" sz="2800" dirty="0"/>
          </a:p>
          <a:p>
            <a:pPr lvl="1"/>
            <a:r>
              <a:rPr lang="nb-NO" sz="2800" dirty="0"/>
              <a:t>Sende påminnelser til saksbehandlere/ledere:</a:t>
            </a:r>
          </a:p>
          <a:p>
            <a:pPr lvl="2"/>
            <a:r>
              <a:rPr lang="nb-NO" sz="2400" dirty="0"/>
              <a:t>Ekspedere dokumenter som de er ferdig med, kan også være sendt.</a:t>
            </a:r>
          </a:p>
          <a:p>
            <a:pPr lvl="2"/>
            <a:r>
              <a:rPr lang="nb-NO" sz="2400" dirty="0"/>
              <a:t>Melde fra om dokumenter/saker som skal settes til «Utgår».</a:t>
            </a:r>
          </a:p>
          <a:p>
            <a:pPr lvl="2"/>
            <a:r>
              <a:rPr lang="nb-NO" sz="2400" dirty="0"/>
              <a:t>Avslutte saker</a:t>
            </a:r>
          </a:p>
          <a:p>
            <a:pPr lvl="2"/>
            <a:r>
              <a:rPr lang="nb-NO" sz="2400" dirty="0"/>
              <a:t>Utvalgssekretærer endre status på avholdte møter, og avlyste møter. Endre status på utvalg som ikke er aktive lengre.</a:t>
            </a:r>
          </a:p>
          <a:p>
            <a:pPr lvl="2"/>
            <a:endParaRPr lang="nb-NO" sz="2400" dirty="0"/>
          </a:p>
          <a:p>
            <a:pPr lvl="1"/>
            <a:r>
              <a:rPr lang="nb-NO" sz="2800" dirty="0"/>
              <a:t>Slike påminnelser kan være greit å sende </a:t>
            </a:r>
            <a:r>
              <a:rPr lang="nb-NO" sz="2800" dirty="0" err="1"/>
              <a:t>f.eks</a:t>
            </a:r>
            <a:r>
              <a:rPr lang="nb-NO" sz="2800" dirty="0"/>
              <a:t> 2 ganger pr. år. </a:t>
            </a:r>
          </a:p>
        </p:txBody>
      </p:sp>
    </p:spTree>
    <p:extLst>
      <p:ext uri="{BB962C8B-B14F-4D97-AF65-F5344CB8AC3E}">
        <p14:creationId xmlns:p14="http://schemas.microsoft.com/office/powerpoint/2010/main" val="290188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C3BD6F7-64EF-BA5B-7B62-DF3D7041DD43}"/>
              </a:ext>
            </a:extLst>
          </p:cNvPr>
          <p:cNvSpPr>
            <a:spLocks noGrp="1"/>
          </p:cNvSpPr>
          <p:nvPr>
            <p:ph type="title"/>
          </p:nvPr>
        </p:nvSpPr>
        <p:spPr>
          <a:xfrm>
            <a:off x="838200" y="365125"/>
            <a:ext cx="10515600" cy="1056171"/>
          </a:xfrm>
        </p:spPr>
        <p:txBody>
          <a:bodyPr>
            <a:normAutofit fontScale="90000"/>
          </a:bodyPr>
          <a:lstStyle/>
          <a:p>
            <a:pPr algn="ctr"/>
            <a:r>
              <a:rPr lang="nb-NO" dirty="0"/>
              <a:t>Punkter for rydding vi fikk før avslutning av to P360 baser ved fusjonering.</a:t>
            </a:r>
          </a:p>
        </p:txBody>
      </p:sp>
      <p:sp>
        <p:nvSpPr>
          <p:cNvPr id="6" name="Plassholder for innhold 5">
            <a:extLst>
              <a:ext uri="{FF2B5EF4-FFF2-40B4-BE49-F238E27FC236}">
                <a16:creationId xmlns:a16="http://schemas.microsoft.com/office/drawing/2014/main" id="{EAF53ABD-52B0-84A2-0049-6A38714EB40F}"/>
              </a:ext>
            </a:extLst>
          </p:cNvPr>
          <p:cNvSpPr>
            <a:spLocks noGrp="1"/>
          </p:cNvSpPr>
          <p:nvPr>
            <p:ph sz="half" idx="1"/>
          </p:nvPr>
        </p:nvSpPr>
        <p:spPr/>
        <p:txBody>
          <a:bodyPr>
            <a:normAutofit/>
          </a:bodyPr>
          <a:lstStyle/>
          <a:p>
            <a:pPr marL="800100" lvl="1" indent="-342900">
              <a:buFont typeface="Arial" panose="020B0604020202020204" pitchFamily="34" charset="0"/>
              <a:buChar char="•"/>
            </a:pPr>
            <a:endParaRPr lang="nb-NO" sz="2800" dirty="0">
              <a:solidFill>
                <a:schemeClr val="tx1"/>
              </a:solidFill>
            </a:endParaRPr>
          </a:p>
          <a:p>
            <a:pPr marL="800100" lvl="1" indent="-342900">
              <a:buFont typeface="Arial" panose="020B0604020202020204" pitchFamily="34" charset="0"/>
              <a:buChar char="•"/>
            </a:pPr>
            <a:endParaRPr lang="nb-NO" sz="2800" dirty="0"/>
          </a:p>
        </p:txBody>
      </p:sp>
      <p:sp>
        <p:nvSpPr>
          <p:cNvPr id="7" name="Plassholder for innhold 6">
            <a:extLst>
              <a:ext uri="{FF2B5EF4-FFF2-40B4-BE49-F238E27FC236}">
                <a16:creationId xmlns:a16="http://schemas.microsoft.com/office/drawing/2014/main" id="{DFA17D05-A043-0B11-B71D-4C149C40964E}"/>
              </a:ext>
            </a:extLst>
          </p:cNvPr>
          <p:cNvSpPr>
            <a:spLocks noGrp="1"/>
          </p:cNvSpPr>
          <p:nvPr>
            <p:ph sz="half" idx="2"/>
          </p:nvPr>
        </p:nvSpPr>
        <p:spPr>
          <a:xfrm>
            <a:off x="838200" y="1630017"/>
            <a:ext cx="10515600" cy="4546946"/>
          </a:xfrm>
        </p:spPr>
        <p:txBody>
          <a:bodyPr>
            <a:normAutofit/>
          </a:bodyPr>
          <a:lstStyle/>
          <a:p>
            <a:pPr lvl="1"/>
            <a:r>
              <a:rPr lang="nb-NO" sz="2800" dirty="0"/>
              <a:t>Saksnivå:</a:t>
            </a:r>
          </a:p>
          <a:p>
            <a:pPr lvl="2"/>
            <a:r>
              <a:rPr lang="nb-NO" sz="2400" dirty="0"/>
              <a:t>Saker som mangler ansvarlig</a:t>
            </a:r>
          </a:p>
          <a:p>
            <a:pPr lvl="2"/>
            <a:r>
              <a:rPr lang="nb-NO" sz="2400" dirty="0"/>
              <a:t>Saker som mangler arkivkode</a:t>
            </a:r>
          </a:p>
          <a:p>
            <a:pPr lvl="2"/>
            <a:r>
              <a:rPr lang="nb-NO" sz="2400" dirty="0"/>
              <a:t>Sakstitler som mangler</a:t>
            </a:r>
          </a:p>
          <a:p>
            <a:pPr lvl="2"/>
            <a:r>
              <a:rPr lang="nb-NO" sz="2400" dirty="0"/>
              <a:t>Ikke avsluttede saker</a:t>
            </a:r>
          </a:p>
          <a:p>
            <a:pPr lvl="2"/>
            <a:endParaRPr lang="nb-NO" sz="2400" dirty="0"/>
          </a:p>
        </p:txBody>
      </p:sp>
    </p:spTree>
    <p:extLst>
      <p:ext uri="{BB962C8B-B14F-4D97-AF65-F5344CB8AC3E}">
        <p14:creationId xmlns:p14="http://schemas.microsoft.com/office/powerpoint/2010/main" val="372027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EAF53ABD-52B0-84A2-0049-6A38714EB40F}"/>
              </a:ext>
            </a:extLst>
          </p:cNvPr>
          <p:cNvSpPr>
            <a:spLocks noGrp="1"/>
          </p:cNvSpPr>
          <p:nvPr>
            <p:ph sz="half" idx="1"/>
          </p:nvPr>
        </p:nvSpPr>
        <p:spPr/>
        <p:txBody>
          <a:bodyPr>
            <a:normAutofit/>
          </a:bodyPr>
          <a:lstStyle/>
          <a:p>
            <a:pPr marL="800100" lvl="1" indent="-342900">
              <a:buFont typeface="Arial" panose="020B0604020202020204" pitchFamily="34" charset="0"/>
              <a:buChar char="•"/>
            </a:pPr>
            <a:endParaRPr lang="nb-NO" sz="2800" dirty="0">
              <a:solidFill>
                <a:schemeClr val="tx1"/>
              </a:solidFill>
            </a:endParaRPr>
          </a:p>
          <a:p>
            <a:pPr marL="800100" lvl="1" indent="-342900">
              <a:buFont typeface="Arial" panose="020B0604020202020204" pitchFamily="34" charset="0"/>
              <a:buChar char="•"/>
            </a:pPr>
            <a:endParaRPr lang="nb-NO" sz="2800" dirty="0"/>
          </a:p>
        </p:txBody>
      </p:sp>
      <p:sp>
        <p:nvSpPr>
          <p:cNvPr id="7" name="Plassholder for innhold 6">
            <a:extLst>
              <a:ext uri="{FF2B5EF4-FFF2-40B4-BE49-F238E27FC236}">
                <a16:creationId xmlns:a16="http://schemas.microsoft.com/office/drawing/2014/main" id="{DFA17D05-A043-0B11-B71D-4C149C40964E}"/>
              </a:ext>
            </a:extLst>
          </p:cNvPr>
          <p:cNvSpPr>
            <a:spLocks noGrp="1"/>
          </p:cNvSpPr>
          <p:nvPr>
            <p:ph sz="half" idx="2"/>
          </p:nvPr>
        </p:nvSpPr>
        <p:spPr>
          <a:xfrm>
            <a:off x="838200" y="521368"/>
            <a:ext cx="10515600" cy="5655595"/>
          </a:xfrm>
        </p:spPr>
        <p:txBody>
          <a:bodyPr>
            <a:normAutofit/>
          </a:bodyPr>
          <a:lstStyle/>
          <a:p>
            <a:pPr lvl="1"/>
            <a:r>
              <a:rPr lang="nb-NO" sz="2800" dirty="0"/>
              <a:t>Dokumentnivå</a:t>
            </a:r>
          </a:p>
          <a:p>
            <a:pPr lvl="2"/>
            <a:r>
              <a:rPr lang="nb-NO" sz="2400" dirty="0"/>
              <a:t>Dokumenter som mangler fil</a:t>
            </a:r>
          </a:p>
          <a:p>
            <a:pPr lvl="2"/>
            <a:r>
              <a:rPr lang="nb-NO" sz="2400" dirty="0"/>
              <a:t>Dokumenter som mangler ansvarlig enhet/person</a:t>
            </a:r>
          </a:p>
          <a:p>
            <a:pPr lvl="2"/>
            <a:r>
              <a:rPr lang="nb-NO" sz="2400" dirty="0"/>
              <a:t>Dokumenter som mangler dokumentdato</a:t>
            </a:r>
          </a:p>
          <a:p>
            <a:pPr lvl="2"/>
            <a:r>
              <a:rPr lang="nb-NO" sz="2400" dirty="0"/>
              <a:t>Dokumenter uten mottaker</a:t>
            </a:r>
          </a:p>
          <a:p>
            <a:pPr lvl="2"/>
            <a:r>
              <a:rPr lang="nb-NO" sz="2400" dirty="0"/>
              <a:t>Dokumenter som ikke er avskrevet</a:t>
            </a:r>
          </a:p>
          <a:p>
            <a:pPr lvl="2"/>
            <a:r>
              <a:rPr lang="nb-NO" sz="2400" dirty="0"/>
              <a:t>Dokumenter som ikke er journalført</a:t>
            </a:r>
          </a:p>
          <a:p>
            <a:pPr lvl="2"/>
            <a:r>
              <a:rPr lang="nb-NO" sz="2400" dirty="0"/>
              <a:t>Dokumenter som mangler hoveddokument</a:t>
            </a:r>
          </a:p>
          <a:p>
            <a:pPr lvl="2"/>
            <a:endParaRPr lang="nb-NO" sz="2400" dirty="0"/>
          </a:p>
          <a:p>
            <a:pPr lvl="1"/>
            <a:r>
              <a:rPr lang="nb-NO" sz="2800" dirty="0"/>
              <a:t>Filer</a:t>
            </a:r>
          </a:p>
          <a:p>
            <a:pPr lvl="2"/>
            <a:r>
              <a:rPr lang="nb-NO" sz="2400" dirty="0"/>
              <a:t>Filer uten navn</a:t>
            </a:r>
          </a:p>
          <a:p>
            <a:pPr lvl="2"/>
            <a:r>
              <a:rPr lang="nb-NO" sz="2400" dirty="0"/>
              <a:t>Filer som skal avleveres skal ha status «F – Ferdig»</a:t>
            </a:r>
          </a:p>
          <a:p>
            <a:pPr lvl="2"/>
            <a:r>
              <a:rPr lang="nb-NO" sz="2400" dirty="0"/>
              <a:t>Utsjekkede filer</a:t>
            </a:r>
          </a:p>
          <a:p>
            <a:pPr lvl="2"/>
            <a:r>
              <a:rPr lang="nb-NO" sz="2400" dirty="0"/>
              <a:t>Filformater</a:t>
            </a:r>
          </a:p>
        </p:txBody>
      </p:sp>
    </p:spTree>
    <p:extLst>
      <p:ext uri="{BB962C8B-B14F-4D97-AF65-F5344CB8AC3E}">
        <p14:creationId xmlns:p14="http://schemas.microsoft.com/office/powerpoint/2010/main" val="133595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C3BD6F7-64EF-BA5B-7B62-DF3D7041DD43}"/>
              </a:ext>
            </a:extLst>
          </p:cNvPr>
          <p:cNvSpPr>
            <a:spLocks noGrp="1"/>
          </p:cNvSpPr>
          <p:nvPr>
            <p:ph type="title"/>
          </p:nvPr>
        </p:nvSpPr>
        <p:spPr>
          <a:xfrm>
            <a:off x="838200" y="365125"/>
            <a:ext cx="10515600" cy="1056171"/>
          </a:xfrm>
        </p:spPr>
        <p:txBody>
          <a:bodyPr>
            <a:normAutofit fontScale="90000"/>
          </a:bodyPr>
          <a:lstStyle/>
          <a:p>
            <a:pPr algn="ctr"/>
            <a:r>
              <a:rPr lang="nn-NO" b="1" dirty="0"/>
              <a:t>Sjekkliste ved overføring av elektronisk arkivmateriale - </a:t>
            </a:r>
            <a:r>
              <a:rPr lang="nn-NO" b="1" dirty="0" err="1"/>
              <a:t>Noark-systemer</a:t>
            </a:r>
            <a:r>
              <a:rPr lang="nn-NO" b="1" dirty="0"/>
              <a:t>  - Arkivverket</a:t>
            </a:r>
            <a:endParaRPr lang="nb-NO" b="1" dirty="0"/>
          </a:p>
        </p:txBody>
      </p:sp>
      <p:sp>
        <p:nvSpPr>
          <p:cNvPr id="6" name="Plassholder for innhold 5">
            <a:extLst>
              <a:ext uri="{FF2B5EF4-FFF2-40B4-BE49-F238E27FC236}">
                <a16:creationId xmlns:a16="http://schemas.microsoft.com/office/drawing/2014/main" id="{EAF53ABD-52B0-84A2-0049-6A38714EB40F}"/>
              </a:ext>
            </a:extLst>
          </p:cNvPr>
          <p:cNvSpPr>
            <a:spLocks noGrp="1"/>
          </p:cNvSpPr>
          <p:nvPr>
            <p:ph sz="half" idx="1"/>
          </p:nvPr>
        </p:nvSpPr>
        <p:spPr/>
        <p:txBody>
          <a:bodyPr>
            <a:normAutofit/>
          </a:bodyPr>
          <a:lstStyle/>
          <a:p>
            <a:pPr marL="800100" lvl="1" indent="-342900">
              <a:buFont typeface="Arial" panose="020B0604020202020204" pitchFamily="34" charset="0"/>
              <a:buChar char="•"/>
            </a:pPr>
            <a:endParaRPr lang="nb-NO" sz="2800" dirty="0">
              <a:solidFill>
                <a:schemeClr val="tx1"/>
              </a:solidFill>
            </a:endParaRPr>
          </a:p>
          <a:p>
            <a:pPr marL="800100" lvl="1" indent="-342900">
              <a:buFont typeface="Arial" panose="020B0604020202020204" pitchFamily="34" charset="0"/>
              <a:buChar char="•"/>
            </a:pPr>
            <a:endParaRPr lang="nb-NO" sz="2800" dirty="0"/>
          </a:p>
        </p:txBody>
      </p:sp>
      <p:sp>
        <p:nvSpPr>
          <p:cNvPr id="7" name="Plassholder for innhold 6">
            <a:extLst>
              <a:ext uri="{FF2B5EF4-FFF2-40B4-BE49-F238E27FC236}">
                <a16:creationId xmlns:a16="http://schemas.microsoft.com/office/drawing/2014/main" id="{DFA17D05-A043-0B11-B71D-4C149C40964E}"/>
              </a:ext>
            </a:extLst>
          </p:cNvPr>
          <p:cNvSpPr>
            <a:spLocks noGrp="1"/>
          </p:cNvSpPr>
          <p:nvPr>
            <p:ph sz="half" idx="2"/>
          </p:nvPr>
        </p:nvSpPr>
        <p:spPr>
          <a:xfrm>
            <a:off x="838200" y="1630017"/>
            <a:ext cx="10515600" cy="4546946"/>
          </a:xfrm>
        </p:spPr>
        <p:txBody>
          <a:bodyPr>
            <a:normAutofit/>
          </a:bodyPr>
          <a:lstStyle/>
          <a:p>
            <a:pPr lvl="1"/>
            <a:r>
              <a:rPr lang="nb-NO" sz="2800" dirty="0"/>
              <a:t>Går man gjennom punktene 1- 11 (12) så påpeker disse omtrent det samme som de foregående punktene. </a:t>
            </a:r>
          </a:p>
          <a:p>
            <a:pPr lvl="1"/>
            <a:endParaRPr lang="nb-NO" sz="2800" dirty="0"/>
          </a:p>
          <a:p>
            <a:pPr lvl="1"/>
            <a:r>
              <a:rPr lang="nb-NO" sz="2800" dirty="0"/>
              <a:t>Hvordan kan vi benytte </a:t>
            </a:r>
            <a:r>
              <a:rPr lang="nb-NO" sz="2800" b="1" dirty="0"/>
              <a:t>Søk </a:t>
            </a:r>
            <a:r>
              <a:rPr lang="nb-NO" sz="2800" dirty="0"/>
              <a:t>i Public 360 for å hjelpe oss med å kontrollere, de fleste, punktene.</a:t>
            </a:r>
          </a:p>
          <a:p>
            <a:pPr lvl="1"/>
            <a:r>
              <a:rPr lang="nb-NO" sz="2800" dirty="0"/>
              <a:t>Snur på rekkefølgen og starter med </a:t>
            </a:r>
            <a:r>
              <a:rPr lang="nb-NO" sz="2800" b="1" dirty="0"/>
              <a:t>filer</a:t>
            </a:r>
            <a:r>
              <a:rPr lang="nb-NO" sz="2800" dirty="0"/>
              <a:t>.</a:t>
            </a:r>
          </a:p>
        </p:txBody>
      </p:sp>
    </p:spTree>
    <p:extLst>
      <p:ext uri="{BB962C8B-B14F-4D97-AF65-F5344CB8AC3E}">
        <p14:creationId xmlns:p14="http://schemas.microsoft.com/office/powerpoint/2010/main" val="421789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C3BD6F7-64EF-BA5B-7B62-DF3D7041DD43}"/>
              </a:ext>
            </a:extLst>
          </p:cNvPr>
          <p:cNvSpPr>
            <a:spLocks noGrp="1"/>
          </p:cNvSpPr>
          <p:nvPr>
            <p:ph type="title"/>
          </p:nvPr>
        </p:nvSpPr>
        <p:spPr>
          <a:xfrm>
            <a:off x="838200" y="365125"/>
            <a:ext cx="10515600" cy="1056171"/>
          </a:xfrm>
        </p:spPr>
        <p:txBody>
          <a:bodyPr/>
          <a:lstStyle/>
          <a:p>
            <a:pPr algn="ctr"/>
            <a:r>
              <a:rPr lang="nb-NO" b="1" dirty="0"/>
              <a:t>Filer</a:t>
            </a:r>
          </a:p>
        </p:txBody>
      </p:sp>
      <p:sp>
        <p:nvSpPr>
          <p:cNvPr id="6" name="Plassholder for innhold 5">
            <a:extLst>
              <a:ext uri="{FF2B5EF4-FFF2-40B4-BE49-F238E27FC236}">
                <a16:creationId xmlns:a16="http://schemas.microsoft.com/office/drawing/2014/main" id="{EAF53ABD-52B0-84A2-0049-6A38714EB40F}"/>
              </a:ext>
            </a:extLst>
          </p:cNvPr>
          <p:cNvSpPr>
            <a:spLocks noGrp="1"/>
          </p:cNvSpPr>
          <p:nvPr>
            <p:ph sz="half" idx="1"/>
          </p:nvPr>
        </p:nvSpPr>
        <p:spPr/>
        <p:txBody>
          <a:bodyPr>
            <a:normAutofit/>
          </a:bodyPr>
          <a:lstStyle/>
          <a:p>
            <a:pPr marL="800100" lvl="1" indent="-342900">
              <a:buFont typeface="Arial" panose="020B0604020202020204" pitchFamily="34" charset="0"/>
              <a:buChar char="•"/>
            </a:pPr>
            <a:endParaRPr lang="nb-NO" sz="2800" dirty="0">
              <a:solidFill>
                <a:schemeClr val="tx1"/>
              </a:solidFill>
            </a:endParaRPr>
          </a:p>
          <a:p>
            <a:pPr marL="800100" lvl="1" indent="-342900">
              <a:buFont typeface="Arial" panose="020B0604020202020204" pitchFamily="34" charset="0"/>
              <a:buChar char="•"/>
            </a:pPr>
            <a:endParaRPr lang="nb-NO" sz="2800" dirty="0"/>
          </a:p>
        </p:txBody>
      </p:sp>
      <p:sp>
        <p:nvSpPr>
          <p:cNvPr id="7" name="Plassholder for innhold 6">
            <a:extLst>
              <a:ext uri="{FF2B5EF4-FFF2-40B4-BE49-F238E27FC236}">
                <a16:creationId xmlns:a16="http://schemas.microsoft.com/office/drawing/2014/main" id="{DFA17D05-A043-0B11-B71D-4C149C40964E}"/>
              </a:ext>
            </a:extLst>
          </p:cNvPr>
          <p:cNvSpPr>
            <a:spLocks noGrp="1"/>
          </p:cNvSpPr>
          <p:nvPr>
            <p:ph sz="half" idx="2"/>
          </p:nvPr>
        </p:nvSpPr>
        <p:spPr>
          <a:xfrm>
            <a:off x="838200" y="1630017"/>
            <a:ext cx="10515600" cy="4546946"/>
          </a:xfrm>
        </p:spPr>
        <p:txBody>
          <a:bodyPr>
            <a:normAutofit/>
          </a:bodyPr>
          <a:lstStyle/>
          <a:p>
            <a:pPr lvl="1"/>
            <a:r>
              <a:rPr lang="nb-NO" sz="2800" b="1" dirty="0"/>
              <a:t>Filer uten navn</a:t>
            </a:r>
            <a:r>
              <a:rPr lang="nb-NO" sz="2800" dirty="0"/>
              <a:t>. Etter det jeg har funnet ut så er det ikke mulig å ha en fil uten navn. Hvis selve filen, utenfor P360, ikke har et navn så vil filen (hvis den er hoveddokument) få navn fra dokumentnavn. Redigere man filen og sletter dette navnet, vil filen få et </a:t>
            </a:r>
            <a:r>
              <a:rPr lang="nb-NO" sz="2800" dirty="0" err="1"/>
              <a:t>løpenr</a:t>
            </a:r>
            <a:r>
              <a:rPr lang="nb-NO" sz="2800" dirty="0"/>
              <a:t> som navn.</a:t>
            </a:r>
          </a:p>
          <a:p>
            <a:pPr lvl="2"/>
            <a:r>
              <a:rPr lang="nb-NO" sz="2400" dirty="0"/>
              <a:t>Har ikke funnet et søk som kan søke på blanke/tomme filnavn. Det man kan </a:t>
            </a:r>
            <a:r>
              <a:rPr lang="nb-NO" sz="2400" dirty="0" err="1"/>
              <a:t>gøre</a:t>
            </a:r>
            <a:r>
              <a:rPr lang="nb-NO" sz="2400" dirty="0"/>
              <a:t> er å lage en egen visning ved søk på filer som kan sortere på «filnavn» for så å se om det finnes noen uten navn.</a:t>
            </a:r>
          </a:p>
        </p:txBody>
      </p:sp>
    </p:spTree>
    <p:extLst>
      <p:ext uri="{BB962C8B-B14F-4D97-AF65-F5344CB8AC3E}">
        <p14:creationId xmlns:p14="http://schemas.microsoft.com/office/powerpoint/2010/main" val="771081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EAF53ABD-52B0-84A2-0049-6A38714EB40F}"/>
              </a:ext>
            </a:extLst>
          </p:cNvPr>
          <p:cNvSpPr>
            <a:spLocks noGrp="1"/>
          </p:cNvSpPr>
          <p:nvPr>
            <p:ph sz="half" idx="1"/>
          </p:nvPr>
        </p:nvSpPr>
        <p:spPr/>
        <p:txBody>
          <a:bodyPr>
            <a:normAutofit/>
          </a:bodyPr>
          <a:lstStyle/>
          <a:p>
            <a:pPr marL="800100" lvl="1" indent="-342900">
              <a:buFont typeface="Arial" panose="020B0604020202020204" pitchFamily="34" charset="0"/>
              <a:buChar char="•"/>
            </a:pPr>
            <a:endParaRPr lang="nb-NO" sz="2800" dirty="0">
              <a:solidFill>
                <a:schemeClr val="tx1"/>
              </a:solidFill>
            </a:endParaRPr>
          </a:p>
          <a:p>
            <a:pPr marL="800100" lvl="1" indent="-342900">
              <a:buFont typeface="Arial" panose="020B0604020202020204" pitchFamily="34" charset="0"/>
              <a:buChar char="•"/>
            </a:pPr>
            <a:endParaRPr lang="nb-NO" sz="2800" dirty="0"/>
          </a:p>
        </p:txBody>
      </p:sp>
      <p:sp>
        <p:nvSpPr>
          <p:cNvPr id="7" name="Plassholder for innhold 6">
            <a:extLst>
              <a:ext uri="{FF2B5EF4-FFF2-40B4-BE49-F238E27FC236}">
                <a16:creationId xmlns:a16="http://schemas.microsoft.com/office/drawing/2014/main" id="{DFA17D05-A043-0B11-B71D-4C149C40964E}"/>
              </a:ext>
            </a:extLst>
          </p:cNvPr>
          <p:cNvSpPr>
            <a:spLocks noGrp="1"/>
          </p:cNvSpPr>
          <p:nvPr>
            <p:ph sz="half" idx="2"/>
          </p:nvPr>
        </p:nvSpPr>
        <p:spPr>
          <a:xfrm>
            <a:off x="838200" y="681037"/>
            <a:ext cx="10515600" cy="5495926"/>
          </a:xfrm>
        </p:spPr>
        <p:txBody>
          <a:bodyPr>
            <a:normAutofit/>
          </a:bodyPr>
          <a:lstStyle/>
          <a:p>
            <a:pPr marL="457200" lvl="1" indent="0">
              <a:buNone/>
            </a:pPr>
            <a:r>
              <a:rPr lang="nb-NO" sz="2800" b="1" dirty="0"/>
              <a:t>Filer som skal avleveres skal ha status «F – Ferdig»</a:t>
            </a:r>
          </a:p>
          <a:p>
            <a:pPr marL="457200" lvl="1" indent="0">
              <a:buNone/>
            </a:pPr>
            <a:endParaRPr lang="nb-NO" sz="2800" dirty="0"/>
          </a:p>
          <a:p>
            <a:pPr marL="457200" lvl="1" indent="0">
              <a:buNone/>
            </a:pPr>
            <a:r>
              <a:rPr lang="nb-NO" sz="2800" dirty="0"/>
              <a:t>Avansert søk – Filer. Kan søke på dokumentstatus: Journalført, Arkivert.. Enten på 1 status om gangen eller legge til søkefelt «Status» og legge til flere statuser i søket: J||B||G</a:t>
            </a:r>
          </a:p>
          <a:p>
            <a:pPr marL="457200" lvl="1" indent="0">
              <a:buNone/>
            </a:pPr>
            <a:r>
              <a:rPr lang="nb-NO" sz="2800" dirty="0"/>
              <a:t>Legg så til «Filstatus» og velg «Behandles». Kjør søk – søket kan så lagres for videre bruk.</a:t>
            </a:r>
          </a:p>
          <a:p>
            <a:pPr marL="457200" lvl="1" indent="0">
              <a:buNone/>
            </a:pPr>
            <a:endParaRPr lang="nb-NO" sz="2800" dirty="0"/>
          </a:p>
          <a:p>
            <a:pPr marL="457200" lvl="1" indent="0">
              <a:buNone/>
            </a:pPr>
            <a:r>
              <a:rPr lang="nb-NO" sz="2800" dirty="0"/>
              <a:t>Tidligere overføringer som er opprettet av «sikt-integrasjon Service </a:t>
            </a:r>
            <a:r>
              <a:rPr lang="nb-NO" sz="2800" dirty="0" err="1"/>
              <a:t>Account</a:t>
            </a:r>
            <a:r>
              <a:rPr lang="nb-NO" sz="2800" dirty="0"/>
              <a:t>». Var ikke tatt med at det skulle settes status på selve filen(e). Disse ligger inne med status «Behandles». Det sjekkes om det er mulig å oppdatere disse. Hvis ikke må de oppdateres manuelt eller man må bestille script fra </a:t>
            </a:r>
            <a:r>
              <a:rPr lang="nb-NO" sz="2800" dirty="0" err="1"/>
              <a:t>TietoEvry</a:t>
            </a:r>
            <a:r>
              <a:rPr lang="nb-NO" sz="2800" dirty="0"/>
              <a:t> for å oppdatere filene.</a:t>
            </a:r>
          </a:p>
          <a:p>
            <a:pPr marL="457200" lvl="1" indent="0">
              <a:buNone/>
            </a:pPr>
            <a:endParaRPr lang="nb-NO" sz="2800" dirty="0"/>
          </a:p>
        </p:txBody>
      </p:sp>
    </p:spTree>
    <p:extLst>
      <p:ext uri="{BB962C8B-B14F-4D97-AF65-F5344CB8AC3E}">
        <p14:creationId xmlns:p14="http://schemas.microsoft.com/office/powerpoint/2010/main" val="275324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EAF53ABD-52B0-84A2-0049-6A38714EB40F}"/>
              </a:ext>
            </a:extLst>
          </p:cNvPr>
          <p:cNvSpPr>
            <a:spLocks noGrp="1"/>
          </p:cNvSpPr>
          <p:nvPr>
            <p:ph sz="half" idx="1"/>
          </p:nvPr>
        </p:nvSpPr>
        <p:spPr/>
        <p:txBody>
          <a:bodyPr>
            <a:normAutofit/>
          </a:bodyPr>
          <a:lstStyle/>
          <a:p>
            <a:pPr marL="800100" lvl="1" indent="-342900">
              <a:buFont typeface="Arial" panose="020B0604020202020204" pitchFamily="34" charset="0"/>
              <a:buChar char="•"/>
            </a:pPr>
            <a:endParaRPr lang="nb-NO" sz="2800" dirty="0">
              <a:solidFill>
                <a:schemeClr val="tx1"/>
              </a:solidFill>
            </a:endParaRPr>
          </a:p>
          <a:p>
            <a:pPr marL="800100" lvl="1" indent="-342900">
              <a:buFont typeface="Arial" panose="020B0604020202020204" pitchFamily="34" charset="0"/>
              <a:buChar char="•"/>
            </a:pPr>
            <a:endParaRPr lang="nb-NO" sz="2800" dirty="0"/>
          </a:p>
        </p:txBody>
      </p:sp>
      <p:sp>
        <p:nvSpPr>
          <p:cNvPr id="7" name="Plassholder for innhold 6">
            <a:extLst>
              <a:ext uri="{FF2B5EF4-FFF2-40B4-BE49-F238E27FC236}">
                <a16:creationId xmlns:a16="http://schemas.microsoft.com/office/drawing/2014/main" id="{DFA17D05-A043-0B11-B71D-4C149C40964E}"/>
              </a:ext>
            </a:extLst>
          </p:cNvPr>
          <p:cNvSpPr>
            <a:spLocks noGrp="1"/>
          </p:cNvSpPr>
          <p:nvPr>
            <p:ph sz="half" idx="2"/>
          </p:nvPr>
        </p:nvSpPr>
        <p:spPr>
          <a:xfrm>
            <a:off x="838200" y="681037"/>
            <a:ext cx="10515600" cy="5495926"/>
          </a:xfrm>
        </p:spPr>
        <p:txBody>
          <a:bodyPr>
            <a:normAutofit/>
          </a:bodyPr>
          <a:lstStyle/>
          <a:p>
            <a:pPr marL="457200" lvl="1" indent="0">
              <a:buNone/>
            </a:pPr>
            <a:r>
              <a:rPr lang="nb-NO" sz="2800" b="1" dirty="0"/>
              <a:t>Utsjekkede filer</a:t>
            </a:r>
          </a:p>
          <a:p>
            <a:pPr marL="457200" lvl="1" indent="0">
              <a:buNone/>
            </a:pPr>
            <a:r>
              <a:rPr lang="nb-NO" sz="2800" dirty="0"/>
              <a:t>Ved avslutning av saker vil det kontrolleres om det er noen utsjekkede filer, hvis så vil det komme melding. Saksbehandlere får ikke </a:t>
            </a:r>
            <a:r>
              <a:rPr lang="nb-NO" sz="2800" dirty="0" err="1"/>
              <a:t>ekspdert</a:t>
            </a:r>
            <a:r>
              <a:rPr lang="nb-NO" sz="2800" dirty="0"/>
              <a:t> dokumenter hvis det er en/flere utsjekkede filer.</a:t>
            </a:r>
          </a:p>
          <a:p>
            <a:pPr marL="457200" lvl="1" indent="0">
              <a:buNone/>
            </a:pPr>
            <a:endParaRPr lang="nb-NO" sz="2800" dirty="0"/>
          </a:p>
          <a:p>
            <a:pPr marL="457200" lvl="1" indent="0">
              <a:buNone/>
            </a:pPr>
            <a:r>
              <a:rPr lang="nb-NO" sz="2800" dirty="0"/>
              <a:t>Kan vi se alle utsjekkede filer, noen som kjenner til det? Fra meny kan vi søke opp utsjekkede filer på en bruker.</a:t>
            </a:r>
          </a:p>
        </p:txBody>
      </p:sp>
    </p:spTree>
    <p:extLst>
      <p:ext uri="{BB962C8B-B14F-4D97-AF65-F5344CB8AC3E}">
        <p14:creationId xmlns:p14="http://schemas.microsoft.com/office/powerpoint/2010/main" val="3133108938"/>
      </p:ext>
    </p:extLst>
  </p:cSld>
  <p:clrMapOvr>
    <a:masterClrMapping/>
  </p:clrMapOvr>
</p:sld>
</file>

<file path=ppt/theme/theme1.xml><?xml version="1.0" encoding="utf-8"?>
<a:theme xmlns:a="http://schemas.openxmlformats.org/drawingml/2006/main" name="Retrospect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tema">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8" id="{850D9C06-FE1C-E64D-8F97-A7D1111D9A7F}" vid="{B17F6F63-B3DC-C645-B0CB-F1736115D543}"/>
    </a:ext>
  </a:extLst>
</a:theme>
</file>

<file path=ppt/theme/theme3.xml><?xml version="1.0" encoding="utf-8"?>
<a:theme xmlns:a="http://schemas.openxmlformats.org/drawingml/2006/main" name="1_Egendefinert utforming">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8" id="{850D9C06-FE1C-E64D-8F97-A7D1111D9A7F}" vid="{9F9C7D8A-9D43-9D47-873C-D861FB337E86}"/>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9d81c5-0193-448d-b955-c61d932900c1" xsi:nil="true"/>
    <lcf76f155ced4ddcb4097134ff3c332f xmlns="b037e252-adda-49e3-8bc2-58bb7d115ae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2F9CA93631B93408F311175A014A076" ma:contentTypeVersion="46" ma:contentTypeDescription="Opprett et nytt dokument." ma:contentTypeScope="" ma:versionID="9debdbdd724f9dd7cc01fc046bc08cc7">
  <xsd:schema xmlns:xsd="http://www.w3.org/2001/XMLSchema" xmlns:xs="http://www.w3.org/2001/XMLSchema" xmlns:p="http://schemas.microsoft.com/office/2006/metadata/properties" xmlns:ns2="2f79c110-7d1a-48ef-bae6-b86cc63f0434" xmlns:ns3="953421a6-e5c9-4971-b788-f5ddad9c567d" xmlns:ns4="b037e252-adda-49e3-8bc2-58bb7d115aee" xmlns:ns5="979d81c5-0193-448d-b955-c61d932900c1" targetNamespace="http://schemas.microsoft.com/office/2006/metadata/properties" ma:root="true" ma:fieldsID="d0acafdb3cdbfe451ecb6ca77c506f6e" ns2:_="" ns3:_="" ns4:_="" ns5:_="">
    <xsd:import namespace="2f79c110-7d1a-48ef-bae6-b86cc63f0434"/>
    <xsd:import namespace="953421a6-e5c9-4971-b788-f5ddad9c567d"/>
    <xsd:import namespace="b037e252-adda-49e3-8bc2-58bb7d115aee"/>
    <xsd:import namespace="979d81c5-0193-448d-b955-c61d932900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LengthInSeconds" minOccurs="0"/>
                <xsd:element ref="ns4:lcf76f155ced4ddcb4097134ff3c332f" minOccurs="0"/>
                <xsd:element ref="ns5:TaxCatchAll" minOccurs="0"/>
                <xsd:element ref="ns4:MediaServiceSearchProperties" minOccurs="0"/>
                <xsd:element ref="ns4:MediaServiceObjectDetectorVersion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9c110-7d1a-48ef-bae6-b86cc63f04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3421a6-e5c9-4971-b788-f5ddad9c567d"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37e252-adda-49e3-8bc2-58bb7d115aee" elementFormDefault="qualified">
    <xsd:import namespace="http://schemas.microsoft.com/office/2006/documentManagement/types"/>
    <xsd:import namespace="http://schemas.microsoft.com/office/infopath/2007/PartnerControls"/>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65173101-48cc-4b99-979d-df9619f1bb11"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9d81c5-0193-448d-b955-c61d932900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f088384-4c5b-48ca-a7aa-7958953fee4d}" ma:internalName="TaxCatchAll" ma:showField="CatchAllData" ma:web="979d81c5-0193-448d-b955-c61d932900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6052E2-9AD0-44F7-BFC9-9EAE783EC701}">
  <ds:schemaRefs>
    <ds:schemaRef ds:uri="http://schemas.microsoft.com/office/2006/metadata/properties"/>
    <ds:schemaRef ds:uri="http://schemas.microsoft.com/office/infopath/2007/PartnerControls"/>
    <ds:schemaRef ds:uri="979d81c5-0193-448d-b955-c61d932900c1"/>
    <ds:schemaRef ds:uri="b037e252-adda-49e3-8bc2-58bb7d115aee"/>
  </ds:schemaRefs>
</ds:datastoreItem>
</file>

<file path=customXml/itemProps2.xml><?xml version="1.0" encoding="utf-8"?>
<ds:datastoreItem xmlns:ds="http://schemas.openxmlformats.org/officeDocument/2006/customXml" ds:itemID="{B6B860C6-366A-4F46-995A-C3E218A76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9c110-7d1a-48ef-bae6-b86cc63f0434"/>
    <ds:schemaRef ds:uri="953421a6-e5c9-4971-b788-f5ddad9c567d"/>
    <ds:schemaRef ds:uri="b037e252-adda-49e3-8bc2-58bb7d115aee"/>
    <ds:schemaRef ds:uri="979d81c5-0193-448d-b955-c61d932900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901EF9-54B1-4B86-AE37-DB0D24112A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1834</Words>
  <Application>Microsoft Office PowerPoint</Application>
  <PresentationFormat>Widescreen</PresentationFormat>
  <Paragraphs>197</Paragraphs>
  <Slides>25</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Calibri Light</vt:lpstr>
      <vt:lpstr>Sagona Book</vt:lpstr>
      <vt:lpstr>Sagona ExtraLight</vt:lpstr>
      <vt:lpstr>Wingdings</vt:lpstr>
      <vt:lpstr>RetrospectVTI</vt:lpstr>
      <vt:lpstr>Office-tema</vt:lpstr>
      <vt:lpstr>1_Egendefinert utforming</vt:lpstr>
      <vt:lpstr>Avslutning av produksjonsbase – P360 Tips – Bruke Søk </vt:lpstr>
      <vt:lpstr>Forarbeid før avslutning av P360</vt:lpstr>
      <vt:lpstr>Forarbeid</vt:lpstr>
      <vt:lpstr>Punkter for rydding vi fikk før avslutning av to P360 baser ved fusjonering.</vt:lpstr>
      <vt:lpstr>PowerPoint Presentation</vt:lpstr>
      <vt:lpstr>Sjekkliste ved overføring av elektronisk arkivmateriale - Noark-systemer  - Arkivverket</vt:lpstr>
      <vt:lpstr>Filer</vt:lpstr>
      <vt:lpstr>PowerPoint Presentation</vt:lpstr>
      <vt:lpstr>PowerPoint Presentation</vt:lpstr>
      <vt:lpstr>PowerPoint Presentation</vt:lpstr>
      <vt:lpstr>Dokumenter</vt:lpstr>
      <vt:lpstr>PowerPoint Presentation</vt:lpstr>
      <vt:lpstr>PowerPoint Presentation</vt:lpstr>
      <vt:lpstr>PowerPoint Presentation</vt:lpstr>
      <vt:lpstr>PowerPoint Presentation</vt:lpstr>
      <vt:lpstr>PowerPoint Presentation</vt:lpstr>
      <vt:lpstr>PowerPoint Presentation</vt:lpstr>
      <vt:lpstr>Saker</vt:lpstr>
      <vt:lpstr>PowerPoint Presentation</vt:lpstr>
      <vt:lpstr>PowerPoint Presentation</vt:lpstr>
      <vt:lpstr>PowerPoint Presentation</vt:lpstr>
      <vt:lpstr>PowerPoint Presentation</vt:lpstr>
      <vt:lpstr>PowerPoint Presentation</vt:lpstr>
      <vt:lpstr>TIPS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Avslutning av produksjonsbase – P360</dc:title>
  <dc:creator>Geir-Kåre Jørgensen</dc:creator>
  <cp:lastModifiedBy>Merete Ludviksen</cp:lastModifiedBy>
  <cp:revision>11</cp:revision>
  <dcterms:created xsi:type="dcterms:W3CDTF">2023-05-29T09:31:05Z</dcterms:created>
  <dcterms:modified xsi:type="dcterms:W3CDTF">2024-04-19T10:53:04Z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0x01010042F9CA93631B93408F311175A014A076</vt:lpwstr>
  </property>
</Properties>
</file>